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3"/>
  </p:notesMasterIdLst>
  <p:handoutMasterIdLst>
    <p:handoutMasterId r:id="rId34"/>
  </p:handoutMasterIdLst>
  <p:sldIdLst>
    <p:sldId id="261" r:id="rId5"/>
    <p:sldId id="262" r:id="rId6"/>
    <p:sldId id="265" r:id="rId7"/>
    <p:sldId id="264" r:id="rId8"/>
    <p:sldId id="263" r:id="rId9"/>
    <p:sldId id="266" r:id="rId10"/>
    <p:sldId id="268" r:id="rId11"/>
    <p:sldId id="267" r:id="rId12"/>
    <p:sldId id="269" r:id="rId13"/>
    <p:sldId id="271" r:id="rId14"/>
    <p:sldId id="270"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8" r:id="rId31"/>
    <p:sldId id="287" r:id="rId32"/>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61" d="100"/>
          <a:sy n="161" d="100"/>
        </p:scale>
        <p:origin x="150" y="138"/>
      </p:cViewPr>
      <p:guideLst/>
    </p:cSldViewPr>
  </p:slideViewPr>
  <p:notesTextViewPr>
    <p:cViewPr>
      <p:scale>
        <a:sx n="1" d="1"/>
        <a:sy n="1" d="1"/>
      </p:scale>
      <p:origin x="0" y="0"/>
    </p:cViewPr>
  </p:notesTextViewPr>
  <p:notesViewPr>
    <p:cSldViewPr snapToGrid="0">
      <p:cViewPr varScale="1">
        <p:scale>
          <a:sx n="83" d="100"/>
          <a:sy n="83" d="100"/>
        </p:scale>
        <p:origin x="3210" y="12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851177C-6BBE-481D-957E-1A6D5479248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C456E9B6-980A-4A2E-85F4-0C5FEE7C94F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C11B20-4723-4706-B1BB-1542C9C31E33}" type="datetime1">
              <a:rPr lang="zh-CN" altLang="en-US" smtClean="0">
                <a:latin typeface="Microsoft YaHei UI" panose="020B0503020204020204" pitchFamily="34" charset="-122"/>
                <a:ea typeface="Microsoft YaHei UI" panose="020B0503020204020204" pitchFamily="34" charset="-122"/>
              </a:rPr>
              <a:t>2024/10/7</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925B69BD-0438-4D14-863E-87917E563E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18E9985B-2317-4E93-ACE5-58027F2AF2D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906D06-8BDA-4F0A-9B00-E880DA6D489B}"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264199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B322A10A-377F-4DCB-91FF-EAB4A56AF96B}" type="datetime1">
              <a:rPr lang="zh-CN" altLang="en-US" noProof="0" smtClean="0"/>
              <a:t>2024/10/7</a:t>
            </a:fld>
            <a:endParaRPr lang="zh-CN" altLang="en-US" noProof="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C275CD8D-B1D9-4658-A4F0-38CA8D83ED5D}" type="slidenum">
              <a:rPr lang="en-US" altLang="zh-CN" noProof="0" smtClean="0"/>
              <a:pPr/>
              <a:t>‹#›</a:t>
            </a:fld>
            <a:endParaRPr lang="zh-CN" altLang="en-US" noProof="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75CD8D-B1D9-4658-A4F0-38CA8D83ED5D}" type="slidenum">
              <a:rPr lang="en-US" altLang="zh-CN" smtClean="0"/>
              <a:pPr/>
              <a:t>1</a:t>
            </a:fld>
            <a:endParaRPr lang="zh-CN" altLang="en-US"/>
          </a:p>
        </p:txBody>
      </p:sp>
    </p:spTree>
    <p:extLst>
      <p:ext uri="{BB962C8B-B14F-4D97-AF65-F5344CB8AC3E}">
        <p14:creationId xmlns:p14="http://schemas.microsoft.com/office/powerpoint/2010/main" val="2806580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75CD8D-B1D9-4658-A4F0-38CA8D83ED5D}" type="slidenum">
              <a:rPr lang="en-US" altLang="zh-CN" smtClean="0"/>
              <a:pPr/>
              <a:t>2</a:t>
            </a:fld>
            <a:endParaRPr lang="zh-CN" altLang="en-US"/>
          </a:p>
        </p:txBody>
      </p:sp>
    </p:spTree>
    <p:extLst>
      <p:ext uri="{BB962C8B-B14F-4D97-AF65-F5344CB8AC3E}">
        <p14:creationId xmlns:p14="http://schemas.microsoft.com/office/powerpoint/2010/main" val="18271381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66" name="图片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组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矩形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任意多边形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任意多边形(F)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矩形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任意多边形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任意多边形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任意多边形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任意多边形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任意多边形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任意多边形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任意多边形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任意多边形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任意多边形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任意多边形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任意多边形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任意多边形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任意多边形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任意多边形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任意多边形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任意多边形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任意多边形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任意多边形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任意多边形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任意多边形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任意多边形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任意多边形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任意多边形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任意多边形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矩形​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任意多边形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任意多边形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任意多边形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任意多边形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任意多边形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任意多边形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任意多边形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任意多边形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任意多边形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任意多边形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任意多边形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矩形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任意多边形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任意多边形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任意多边形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任意多边形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任意多边形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任意多边形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任意多边形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任意多边形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任意多边形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任意多边形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任意多边形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任意多边形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任意多边形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标题 1"/>
          <p:cNvSpPr>
            <a:spLocks noGrp="1"/>
          </p:cNvSpPr>
          <p:nvPr>
            <p:ph type="ctrTitle"/>
          </p:nvPr>
        </p:nvSpPr>
        <p:spPr>
          <a:xfrm>
            <a:off x="1876424" y="1122363"/>
            <a:ext cx="8791575" cy="2387600"/>
          </a:xfrm>
        </p:spPr>
        <p:txBody>
          <a:bodyPr rtlCol="0" anchor="b">
            <a:normAutofit/>
          </a:bodyPr>
          <a:lstStyle>
            <a:lvl1pPr algn="l">
              <a:defRPr sz="4800"/>
            </a:lvl1pPr>
          </a:lstStyle>
          <a:p>
            <a:pPr rtl="0"/>
            <a:r>
              <a:rPr lang="zh-CN" altLang="en-US" noProof="0"/>
              <a:t>单击此处编辑母版标题样式</a:t>
            </a:r>
          </a:p>
        </p:txBody>
      </p:sp>
      <p:sp>
        <p:nvSpPr>
          <p:cNvPr id="3" name="副标题 2"/>
          <p:cNvSpPr>
            <a:spLocks noGrp="1"/>
          </p:cNvSpPr>
          <p:nvPr>
            <p:ph type="subTitle" idx="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单击此处编辑母版副标题样式</a:t>
            </a:r>
          </a:p>
        </p:txBody>
      </p:sp>
      <p:sp>
        <p:nvSpPr>
          <p:cNvPr id="4" name="日期占位符 3"/>
          <p:cNvSpPr>
            <a:spLocks noGrp="1"/>
          </p:cNvSpPr>
          <p:nvPr>
            <p:ph type="dt" sz="half" idx="10"/>
          </p:nvPr>
        </p:nvSpPr>
        <p:spPr>
          <a:xfrm>
            <a:off x="7077511" y="5410201"/>
            <a:ext cx="2743200" cy="365125"/>
          </a:xfrm>
        </p:spPr>
        <p:txBody>
          <a:bodyPr rtlCol="0"/>
          <a:lstStyle/>
          <a:p>
            <a:pPr rtl="0"/>
            <a:fld id="{1AEBCB45-6C56-4856-84ED-3AD2F6417283}" type="datetime1">
              <a:rPr lang="zh-CN" altLang="en-US" noProof="0" smtClean="0"/>
              <a:t>2024/10/7</a:t>
            </a:fld>
            <a:endParaRPr lang="zh-CN" altLang="en-US" noProof="0"/>
          </a:p>
        </p:txBody>
      </p:sp>
      <p:sp>
        <p:nvSpPr>
          <p:cNvPr id="5" name="页脚占位符 4"/>
          <p:cNvSpPr>
            <a:spLocks noGrp="1"/>
          </p:cNvSpPr>
          <p:nvPr>
            <p:ph type="ftr" sz="quarter" idx="11"/>
          </p:nvPr>
        </p:nvSpPr>
        <p:spPr>
          <a:xfrm>
            <a:off x="1876424" y="5410201"/>
            <a:ext cx="5124886" cy="365125"/>
          </a:xfrm>
        </p:spPr>
        <p:txBody>
          <a:bodyPr rtlCol="0"/>
          <a:lstStyle/>
          <a:p>
            <a:pPr rtl="0"/>
            <a:endParaRPr lang="zh-CN" altLang="en-US" noProof="0"/>
          </a:p>
        </p:txBody>
      </p:sp>
      <p:sp>
        <p:nvSpPr>
          <p:cNvPr id="6" name="幻灯片编号占位符 5"/>
          <p:cNvSpPr>
            <a:spLocks noGrp="1"/>
          </p:cNvSpPr>
          <p:nvPr>
            <p:ph type="sldNum" sz="quarter" idx="12"/>
          </p:nvPr>
        </p:nvSpPr>
        <p:spPr>
          <a:xfrm>
            <a:off x="9896911" y="5410199"/>
            <a:ext cx="771089" cy="365125"/>
          </a:xfrm>
        </p:spPr>
        <p:txBody>
          <a:bodyPr rtlCol="0"/>
          <a:lstStyle/>
          <a:p>
            <a:pPr rtl="0"/>
            <a:fld id="{6D22F896-40B5-4ADD-8801-0D06FADFA095}" type="slidenum">
              <a:rPr lang="en-US" altLang="zh-CN" noProof="0" smtClean="0"/>
              <a:t>‹#›</a:t>
            </a:fld>
            <a:endParaRPr lang="zh-CN" alt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题注的全景图片">
    <p:spTree>
      <p:nvGrpSpPr>
        <p:cNvPr id="1" name=""/>
        <p:cNvGrpSpPr/>
        <p:nvPr/>
      </p:nvGrpSpPr>
      <p:grpSpPr>
        <a:xfrm>
          <a:off x="0" y="0"/>
          <a:ext cx="0" cy="0"/>
          <a:chOff x="0" y="0"/>
          <a:chExt cx="0" cy="0"/>
        </a:xfrm>
      </p:grpSpPr>
      <p:sp>
        <p:nvSpPr>
          <p:cNvPr id="2" name="标题 1"/>
          <p:cNvSpPr>
            <a:spLocks noGrp="1"/>
          </p:cNvSpPr>
          <p:nvPr>
            <p:ph type="title"/>
          </p:nvPr>
        </p:nvSpPr>
        <p:spPr>
          <a:xfrm>
            <a:off x="1141410" y="4304664"/>
            <a:ext cx="9912355" cy="819355"/>
          </a:xfrm>
        </p:spPr>
        <p:txBody>
          <a:bodyPr rtlCol="0" anchor="b">
            <a:normAutofit/>
          </a:bodyPr>
          <a:lstStyle>
            <a:lvl1pPr>
              <a:defRPr sz="3200"/>
            </a:lvl1pPr>
          </a:lstStyle>
          <a:p>
            <a:pPr rtl="0"/>
            <a:r>
              <a:rPr lang="zh-CN" altLang="en-US" noProof="0"/>
              <a:t>单击此处编辑母版标题样式</a:t>
            </a:r>
          </a:p>
        </p:txBody>
      </p:sp>
      <p:sp>
        <p:nvSpPr>
          <p:cNvPr id="3" name="图片占位符 2"/>
          <p:cNvSpPr>
            <a:spLocks noGrp="1" noChangeAspect="1"/>
          </p:cNvSpPr>
          <p:nvPr>
            <p:ph type="pic" idx="1" hasCustomPrompt="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zh-CN" altLang="en-US" noProof="0"/>
              <a:t>单击图标以添加图片</a:t>
            </a:r>
          </a:p>
        </p:txBody>
      </p:sp>
      <p:sp>
        <p:nvSpPr>
          <p:cNvPr id="4" name="文本占位符 3"/>
          <p:cNvSpPr>
            <a:spLocks noGrp="1"/>
          </p:cNvSpPr>
          <p:nvPr>
            <p:ph type="body" sz="half" idx="2"/>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p>
            <a:pPr rtl="0"/>
            <a:fld id="{8A0643A6-1156-4308-A779-518EFA3A3076}" type="datetime1">
              <a:rPr lang="zh-CN" altLang="en-US" noProof="0" smtClean="0"/>
              <a:t>2024/10/7</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标题 1"/>
          <p:cNvSpPr>
            <a:spLocks noGrp="1"/>
          </p:cNvSpPr>
          <p:nvPr>
            <p:ph type="title"/>
          </p:nvPr>
        </p:nvSpPr>
        <p:spPr>
          <a:xfrm>
            <a:off x="1141456" y="609600"/>
            <a:ext cx="9905955" cy="3429000"/>
          </a:xfrm>
        </p:spPr>
        <p:txBody>
          <a:bodyPr rtlCol="0" anchor="ctr">
            <a:normAutofit/>
          </a:bodyPr>
          <a:lstStyle>
            <a:lvl1pPr>
              <a:defRPr sz="3600"/>
            </a:lvl1pPr>
          </a:lstStyle>
          <a:p>
            <a:pPr rtl="0"/>
            <a:r>
              <a:rPr lang="zh-CN" altLang="en-US" noProof="0"/>
              <a:t>单击此处编辑母版标题样式</a:t>
            </a:r>
          </a:p>
        </p:txBody>
      </p:sp>
      <p:sp>
        <p:nvSpPr>
          <p:cNvPr id="4" name="文本占位符 3"/>
          <p:cNvSpPr>
            <a:spLocks noGrp="1"/>
          </p:cNvSpPr>
          <p:nvPr>
            <p:ph type="body" sz="half" idx="2"/>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p>
            <a:pPr rtl="0"/>
            <a:fld id="{D0EE45DB-5076-45EF-980E-0C57D4FF6B9E}" type="datetime1">
              <a:rPr lang="zh-CN" altLang="en-US" noProof="0" smtClean="0"/>
              <a:t>2024/10/7</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题注的引用">
    <p:spTree>
      <p:nvGrpSpPr>
        <p:cNvPr id="1" name=""/>
        <p:cNvGrpSpPr/>
        <p:nvPr/>
      </p:nvGrpSpPr>
      <p:grpSpPr>
        <a:xfrm>
          <a:off x="0" y="0"/>
          <a:ext cx="0" cy="0"/>
          <a:chOff x="0" y="0"/>
          <a:chExt cx="0" cy="0"/>
        </a:xfrm>
      </p:grpSpPr>
      <p:sp>
        <p:nvSpPr>
          <p:cNvPr id="2" name="标题 1"/>
          <p:cNvSpPr>
            <a:spLocks noGrp="1"/>
          </p:cNvSpPr>
          <p:nvPr>
            <p:ph type="title"/>
          </p:nvPr>
        </p:nvSpPr>
        <p:spPr>
          <a:xfrm>
            <a:off x="1446212" y="609599"/>
            <a:ext cx="9302752" cy="2748429"/>
          </a:xfrm>
        </p:spPr>
        <p:txBody>
          <a:bodyPr rtlCol="0" anchor="ctr">
            <a:normAutofit/>
          </a:bodyPr>
          <a:lstStyle>
            <a:lvl1pPr>
              <a:defRPr sz="3600"/>
            </a:lvl1pPr>
          </a:lstStyle>
          <a:p>
            <a:pPr rtl="0"/>
            <a:r>
              <a:rPr lang="zh-CN" altLang="en-US" noProof="0"/>
              <a:t>单击此处编辑母版标题样式</a:t>
            </a:r>
          </a:p>
        </p:txBody>
      </p:sp>
      <p:sp>
        <p:nvSpPr>
          <p:cNvPr id="12" name="文本占位符 3"/>
          <p:cNvSpPr>
            <a:spLocks noGrp="1"/>
          </p:cNvSpPr>
          <p:nvPr>
            <p:ph type="body" sz="half" idx="13"/>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4" name="文本占位符 3"/>
          <p:cNvSpPr>
            <a:spLocks noGrp="1"/>
          </p:cNvSpPr>
          <p:nvPr>
            <p:ph type="body" sz="half" idx="2"/>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p>
            <a:pPr rtl="0"/>
            <a:fld id="{9CA56F14-C2EE-4327-91A1-159E18E6CF7E}" type="datetime1">
              <a:rPr lang="zh-CN" altLang="en-US" noProof="0" smtClean="0"/>
              <a:t>2024/10/7</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a:p>
        </p:txBody>
      </p:sp>
      <p:sp>
        <p:nvSpPr>
          <p:cNvPr id="60" name="文本框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a:solidFill>
                  <a:schemeClr val="tx1"/>
                </a:solidFill>
                <a:effectLst/>
                <a:latin typeface="Microsoft YaHei UI" panose="020B0503020204020204" pitchFamily="34" charset="-122"/>
              </a:rPr>
              <a:t>“</a:t>
            </a:r>
          </a:p>
        </p:txBody>
      </p:sp>
      <p:sp>
        <p:nvSpPr>
          <p:cNvPr id="61" name="文本框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a:solidFill>
                  <a:schemeClr val="tx1"/>
                </a:solidFill>
                <a:effectLst/>
                <a:latin typeface="Microsoft YaHei UI" panose="020B0503020204020204" pitchFamily="34" charset="-122"/>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标题 1"/>
          <p:cNvSpPr>
            <a:spLocks noGrp="1"/>
          </p:cNvSpPr>
          <p:nvPr>
            <p:ph type="title"/>
          </p:nvPr>
        </p:nvSpPr>
        <p:spPr>
          <a:xfrm>
            <a:off x="1141410" y="2134041"/>
            <a:ext cx="9906001" cy="2511835"/>
          </a:xfrm>
        </p:spPr>
        <p:txBody>
          <a:bodyPr rtlCol="0" anchor="b">
            <a:normAutofit/>
          </a:bodyPr>
          <a:lstStyle>
            <a:lvl1pPr>
              <a:defRPr sz="3600"/>
            </a:lvl1pPr>
          </a:lstStyle>
          <a:p>
            <a:pPr rtl="0"/>
            <a:r>
              <a:rPr lang="zh-CN" altLang="en-US" noProof="0"/>
              <a:t>单击此处编辑母版标题样式</a:t>
            </a:r>
          </a:p>
        </p:txBody>
      </p:sp>
      <p:sp>
        <p:nvSpPr>
          <p:cNvPr id="4" name="文本占位符 3"/>
          <p:cNvSpPr>
            <a:spLocks noGrp="1"/>
          </p:cNvSpPr>
          <p:nvPr>
            <p:ph type="body" sz="half" idx="2"/>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p>
            <a:pPr rtl="0"/>
            <a:fld id="{F7AF9781-3A93-4C60-9C38-BBEE81DE8F52}" type="datetime1">
              <a:rPr lang="zh-CN" altLang="en-US" noProof="0" smtClean="0"/>
              <a:t>2024/10/7</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列">
    <p:spTree>
      <p:nvGrpSpPr>
        <p:cNvPr id="1" name=""/>
        <p:cNvGrpSpPr/>
        <p:nvPr/>
      </p:nvGrpSpPr>
      <p:grpSpPr>
        <a:xfrm>
          <a:off x="0" y="0"/>
          <a:ext cx="0" cy="0"/>
          <a:chOff x="0" y="0"/>
          <a:chExt cx="0" cy="0"/>
        </a:xfrm>
      </p:grpSpPr>
      <p:sp>
        <p:nvSpPr>
          <p:cNvPr id="15" name="标题 1"/>
          <p:cNvSpPr>
            <a:spLocks noGrp="1"/>
          </p:cNvSpPr>
          <p:nvPr>
            <p:ph type="title"/>
          </p:nvPr>
        </p:nvSpPr>
        <p:spPr>
          <a:xfrm>
            <a:off x="1141413" y="609600"/>
            <a:ext cx="9905998" cy="1905000"/>
          </a:xfrm>
        </p:spPr>
        <p:txBody>
          <a:bodyPr rtlCol="0"/>
          <a:lstStyle/>
          <a:p>
            <a:pPr rtl="0"/>
            <a:r>
              <a:rPr lang="zh-CN" altLang="en-US" noProof="0"/>
              <a:t>单击此处编辑母版标题样式</a:t>
            </a:r>
          </a:p>
        </p:txBody>
      </p:sp>
      <p:sp>
        <p:nvSpPr>
          <p:cNvPr id="7" name="文本占位符 2"/>
          <p:cNvSpPr>
            <a:spLocks noGrp="1"/>
          </p:cNvSpPr>
          <p:nvPr>
            <p:ph type="body" idx="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8" name="文本占位符 3"/>
          <p:cNvSpPr>
            <a:spLocks noGrp="1"/>
          </p:cNvSpPr>
          <p:nvPr>
            <p:ph type="body" sz="half" idx="15"/>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9" name="文本占位符 4"/>
          <p:cNvSpPr>
            <a:spLocks noGrp="1"/>
          </p:cNvSpPr>
          <p:nvPr>
            <p:ph type="body" sz="quarter" idx="3"/>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10" name="文本占位符 3"/>
          <p:cNvSpPr>
            <a:spLocks noGrp="1"/>
          </p:cNvSpPr>
          <p:nvPr>
            <p:ph type="body" sz="half" idx="16"/>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11" name="文本占位符 4"/>
          <p:cNvSpPr>
            <a:spLocks noGrp="1"/>
          </p:cNvSpPr>
          <p:nvPr>
            <p:ph type="body" sz="quarter" idx="13"/>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12" name="文本占位符 3"/>
          <p:cNvSpPr>
            <a:spLocks noGrp="1"/>
          </p:cNvSpPr>
          <p:nvPr>
            <p:ph type="body" sz="half" idx="17"/>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3" name="日期占位符 2"/>
          <p:cNvSpPr>
            <a:spLocks noGrp="1"/>
          </p:cNvSpPr>
          <p:nvPr>
            <p:ph type="dt" sz="half" idx="10"/>
          </p:nvPr>
        </p:nvSpPr>
        <p:spPr/>
        <p:txBody>
          <a:bodyPr rtlCol="0"/>
          <a:lstStyle/>
          <a:p>
            <a:pPr rtl="0"/>
            <a:fld id="{89888AAA-6472-42B0-B58E-C7D2304CE2F3}" type="datetime1">
              <a:rPr lang="zh-CN" altLang="en-US" noProof="0" smtClean="0"/>
              <a:t>2024/10/7</a:t>
            </a:fld>
            <a:endParaRPr lang="zh-CN" altLang="en-US" noProof="0"/>
          </a:p>
        </p:txBody>
      </p:sp>
      <p:sp>
        <p:nvSpPr>
          <p:cNvPr id="4" name="页脚占位符 3"/>
          <p:cNvSpPr>
            <a:spLocks noGrp="1"/>
          </p:cNvSpPr>
          <p:nvPr>
            <p:ph type="ftr" sz="quarter" idx="11"/>
          </p:nvPr>
        </p:nvSpPr>
        <p:spPr/>
        <p:txBody>
          <a:bodyPr rtlCol="0"/>
          <a:lstStyle/>
          <a:p>
            <a:pPr rtl="0"/>
            <a:endParaRPr lang="zh-CN" altLang="en-US" noProof="0"/>
          </a:p>
        </p:txBody>
      </p:sp>
      <p:sp>
        <p:nvSpPr>
          <p:cNvPr id="5" name="灯片编号占位符 4"/>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列">
    <p:spTree>
      <p:nvGrpSpPr>
        <p:cNvPr id="1" name=""/>
        <p:cNvGrpSpPr/>
        <p:nvPr/>
      </p:nvGrpSpPr>
      <p:grpSpPr>
        <a:xfrm>
          <a:off x="0" y="0"/>
          <a:ext cx="0" cy="0"/>
          <a:chOff x="0" y="0"/>
          <a:chExt cx="0" cy="0"/>
        </a:xfrm>
      </p:grpSpPr>
      <p:sp>
        <p:nvSpPr>
          <p:cNvPr id="30" name="标题 1"/>
          <p:cNvSpPr>
            <a:spLocks noGrp="1"/>
          </p:cNvSpPr>
          <p:nvPr>
            <p:ph type="title"/>
          </p:nvPr>
        </p:nvSpPr>
        <p:spPr>
          <a:xfrm>
            <a:off x="1141411" y="609600"/>
            <a:ext cx="9905999" cy="1905000"/>
          </a:xfrm>
        </p:spPr>
        <p:txBody>
          <a:bodyPr rtlCol="0"/>
          <a:lstStyle/>
          <a:p>
            <a:pPr rtl="0"/>
            <a:r>
              <a:rPr lang="zh-CN" altLang="en-US" noProof="0"/>
              <a:t>单击此处编辑母版标题样式</a:t>
            </a:r>
          </a:p>
        </p:txBody>
      </p:sp>
      <p:sp>
        <p:nvSpPr>
          <p:cNvPr id="19" name="文本占位符 2"/>
          <p:cNvSpPr>
            <a:spLocks noGrp="1"/>
          </p:cNvSpPr>
          <p:nvPr>
            <p:ph type="body" idx="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20" name="图片占位符 2"/>
          <p:cNvSpPr>
            <a:spLocks noGrp="1" noChangeAspect="1"/>
          </p:cNvSpPr>
          <p:nvPr>
            <p:ph type="pic" idx="15" hasCustomPrompt="1"/>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zh-CN" altLang="en-US" noProof="0"/>
              <a:t>单击图标以添加图片</a:t>
            </a:r>
          </a:p>
        </p:txBody>
      </p:sp>
      <p:sp>
        <p:nvSpPr>
          <p:cNvPr id="21" name="文本占位符 3"/>
          <p:cNvSpPr>
            <a:spLocks noGrp="1"/>
          </p:cNvSpPr>
          <p:nvPr>
            <p:ph type="body" sz="half" idx="18"/>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22" name="文本占位符 4"/>
          <p:cNvSpPr>
            <a:spLocks noGrp="1"/>
          </p:cNvSpPr>
          <p:nvPr>
            <p:ph type="body" sz="quarter" idx="3"/>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23" name="图片占位符 2"/>
          <p:cNvSpPr>
            <a:spLocks noGrp="1" noChangeAspect="1"/>
          </p:cNvSpPr>
          <p:nvPr>
            <p:ph type="pic" idx="21" hasCustomPrompt="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zh-CN" altLang="en-US" noProof="0"/>
              <a:t>单击图标以添加图片</a:t>
            </a:r>
          </a:p>
        </p:txBody>
      </p:sp>
      <p:sp>
        <p:nvSpPr>
          <p:cNvPr id="24" name="文本占位符 3"/>
          <p:cNvSpPr>
            <a:spLocks noGrp="1"/>
          </p:cNvSpPr>
          <p:nvPr>
            <p:ph type="body" sz="half" idx="19"/>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25" name="文本占位符 4"/>
          <p:cNvSpPr>
            <a:spLocks noGrp="1"/>
          </p:cNvSpPr>
          <p:nvPr>
            <p:ph type="body" sz="quarter" idx="13"/>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26" name="图片占位符 2"/>
          <p:cNvSpPr>
            <a:spLocks noGrp="1" noChangeAspect="1"/>
          </p:cNvSpPr>
          <p:nvPr>
            <p:ph type="pic" idx="22" hasCustomPrompt="1"/>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zh-CN" altLang="en-US" noProof="0"/>
              <a:t>单击图标以添加图片</a:t>
            </a:r>
          </a:p>
        </p:txBody>
      </p:sp>
      <p:sp>
        <p:nvSpPr>
          <p:cNvPr id="27" name="文本占位符 3"/>
          <p:cNvSpPr>
            <a:spLocks noGrp="1"/>
          </p:cNvSpPr>
          <p:nvPr>
            <p:ph type="body" sz="half" idx="20"/>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3" name="日期占位符 2"/>
          <p:cNvSpPr>
            <a:spLocks noGrp="1"/>
          </p:cNvSpPr>
          <p:nvPr>
            <p:ph type="dt" sz="half" idx="10"/>
          </p:nvPr>
        </p:nvSpPr>
        <p:spPr/>
        <p:txBody>
          <a:bodyPr rtlCol="0"/>
          <a:lstStyle/>
          <a:p>
            <a:pPr rtl="0"/>
            <a:fld id="{6D381EA5-CB70-4204-8481-E01F0B18FB73}" type="datetime1">
              <a:rPr lang="zh-CN" altLang="en-US" noProof="0" smtClean="0"/>
              <a:t>2024/10/7</a:t>
            </a:fld>
            <a:endParaRPr lang="zh-CN" altLang="en-US" noProof="0"/>
          </a:p>
        </p:txBody>
      </p:sp>
      <p:sp>
        <p:nvSpPr>
          <p:cNvPr id="4" name="页脚占位符 3"/>
          <p:cNvSpPr>
            <a:spLocks noGrp="1"/>
          </p:cNvSpPr>
          <p:nvPr>
            <p:ph type="ftr" sz="quarter" idx="11"/>
          </p:nvPr>
        </p:nvSpPr>
        <p:spPr/>
        <p:txBody>
          <a:bodyPr rtlCol="0"/>
          <a:lstStyle/>
          <a:p>
            <a:pPr rtl="0"/>
            <a:endParaRPr lang="zh-CN" altLang="en-US" noProof="0"/>
          </a:p>
        </p:txBody>
      </p:sp>
      <p:sp>
        <p:nvSpPr>
          <p:cNvPr id="5" name="灯片编号占位符 4"/>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垂直文本占位符 2"/>
          <p:cNvSpPr>
            <a:spLocks noGrp="1"/>
          </p:cNvSpPr>
          <p:nvPr>
            <p:ph type="body" orient="vert" idx="1"/>
          </p:nvPr>
        </p:nvSpPr>
        <p:spPr/>
        <p:txBody>
          <a:bodyPr vert="eaVert" rtlCol="0" anchor="t"/>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日期占位符 3"/>
          <p:cNvSpPr>
            <a:spLocks noGrp="1"/>
          </p:cNvSpPr>
          <p:nvPr>
            <p:ph type="dt" sz="half" idx="10"/>
          </p:nvPr>
        </p:nvSpPr>
        <p:spPr/>
        <p:txBody>
          <a:bodyPr rtlCol="0"/>
          <a:lstStyle/>
          <a:p>
            <a:pPr rtl="0"/>
            <a:fld id="{ABB42772-21EA-4C9E-9AAA-32E306183582}" type="datetime1">
              <a:rPr lang="zh-CN" altLang="en-US" noProof="0" smtClean="0"/>
              <a:t>2024/10/7</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042400" y="609599"/>
            <a:ext cx="2005011" cy="5181601"/>
          </a:xfrm>
        </p:spPr>
        <p:txBody>
          <a:bodyPr vert="eaVert" rtlCol="0"/>
          <a:lstStyle/>
          <a:p>
            <a:pPr rtl="0"/>
            <a:r>
              <a:rPr lang="zh-CN" altLang="en-US" noProof="0"/>
              <a:t>单击此处编辑母版标题样式</a:t>
            </a:r>
          </a:p>
        </p:txBody>
      </p:sp>
      <p:sp>
        <p:nvSpPr>
          <p:cNvPr id="3" name="垂直文本占位符 2"/>
          <p:cNvSpPr>
            <a:spLocks noGrp="1"/>
          </p:cNvSpPr>
          <p:nvPr>
            <p:ph type="body" orient="vert" idx="1"/>
          </p:nvPr>
        </p:nvSpPr>
        <p:spPr>
          <a:xfrm>
            <a:off x="1141410" y="609599"/>
            <a:ext cx="7748590" cy="5181601"/>
          </a:xfrm>
        </p:spPr>
        <p:txBody>
          <a:bodyPr vert="eaVert"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日期占位符 3"/>
          <p:cNvSpPr>
            <a:spLocks noGrp="1"/>
          </p:cNvSpPr>
          <p:nvPr>
            <p:ph type="dt" sz="half" idx="10"/>
          </p:nvPr>
        </p:nvSpPr>
        <p:spPr/>
        <p:txBody>
          <a:bodyPr rtlCol="0"/>
          <a:lstStyle/>
          <a:p>
            <a:pPr rtl="0"/>
            <a:fld id="{58421B50-8D99-4ABE-B027-303A517F5DA4}" type="datetime1">
              <a:rPr lang="zh-CN" altLang="en-US" noProof="0" smtClean="0"/>
              <a:t>2024/10/7</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内容占位符 2"/>
          <p:cNvSpPr>
            <a:spLocks noGrp="1"/>
          </p:cNvSpPr>
          <p:nvPr>
            <p:ph idx="1"/>
          </p:nvPr>
        </p:nvSpPr>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日期占位符 3"/>
          <p:cNvSpPr>
            <a:spLocks noGrp="1"/>
          </p:cNvSpPr>
          <p:nvPr>
            <p:ph type="dt" sz="half" idx="10"/>
          </p:nvPr>
        </p:nvSpPr>
        <p:spPr/>
        <p:txBody>
          <a:bodyPr rtlCol="0"/>
          <a:lstStyle/>
          <a:p>
            <a:pPr rtl="0"/>
            <a:fld id="{84C42C1D-D45A-43AC-BAF7-8BEE856B244F}" type="datetime1">
              <a:rPr lang="zh-CN" altLang="en-US" noProof="0" smtClean="0"/>
              <a:t>2024/10/7</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141411" y="1419226"/>
            <a:ext cx="9906000" cy="2852737"/>
          </a:xfrm>
        </p:spPr>
        <p:txBody>
          <a:bodyPr rtlCol="0" anchor="b">
            <a:normAutofit/>
          </a:bodyPr>
          <a:lstStyle>
            <a:lvl1pPr>
              <a:defRPr sz="3600"/>
            </a:lvl1pPr>
          </a:lstStyle>
          <a:p>
            <a:pPr rtl="0"/>
            <a:r>
              <a:rPr lang="zh-CN" altLang="en-US" noProof="0"/>
              <a:t>单击此处编辑母版标题样式</a:t>
            </a:r>
          </a:p>
        </p:txBody>
      </p:sp>
      <p:sp>
        <p:nvSpPr>
          <p:cNvPr id="3" name="文本占位符 2"/>
          <p:cNvSpPr>
            <a:spLocks noGrp="1"/>
          </p:cNvSpPr>
          <p:nvPr>
            <p:ph type="body" idx="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p>
            <a:pPr rtl="0"/>
            <a:fld id="{A431BCC5-41D8-4079-BF6C-0DB7B6FF73EB}" type="datetime1">
              <a:rPr lang="zh-CN" altLang="en-US" noProof="0" smtClean="0"/>
              <a:t>2024/10/7</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内容占位符 2"/>
          <p:cNvSpPr>
            <a:spLocks noGrp="1"/>
          </p:cNvSpPr>
          <p:nvPr>
            <p:ph sz="half" idx="1"/>
          </p:nvPr>
        </p:nvSpPr>
        <p:spPr>
          <a:xfrm>
            <a:off x="1141410" y="2249486"/>
            <a:ext cx="4878389" cy="3541714"/>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内容占位符 3"/>
          <p:cNvSpPr>
            <a:spLocks noGrp="1"/>
          </p:cNvSpPr>
          <p:nvPr>
            <p:ph sz="half" idx="2"/>
          </p:nvPr>
        </p:nvSpPr>
        <p:spPr>
          <a:xfrm>
            <a:off x="6172200" y="2249486"/>
            <a:ext cx="4875211" cy="3541714"/>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5" name="日期占位符 4"/>
          <p:cNvSpPr>
            <a:spLocks noGrp="1"/>
          </p:cNvSpPr>
          <p:nvPr>
            <p:ph type="dt" sz="half" idx="10"/>
          </p:nvPr>
        </p:nvSpPr>
        <p:spPr/>
        <p:txBody>
          <a:bodyPr rtlCol="0"/>
          <a:lstStyle/>
          <a:p>
            <a:pPr rtl="0"/>
            <a:fld id="{1F8C3D0E-AB0A-4ADC-89F4-1641BB0EAA2D}" type="datetime1">
              <a:rPr lang="zh-CN" altLang="en-US" noProof="0" smtClean="0"/>
              <a:t>2024/10/7</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141411" y="619126"/>
            <a:ext cx="9906000" cy="1477961"/>
          </a:xfrm>
        </p:spPr>
        <p:txBody>
          <a:bodyPr rtlCol="0"/>
          <a:lstStyle/>
          <a:p>
            <a:pPr rtl="0"/>
            <a:r>
              <a:rPr lang="zh-CN" altLang="en-US" noProof="0"/>
              <a:t>单击此处编辑母版标题样式</a:t>
            </a:r>
          </a:p>
        </p:txBody>
      </p:sp>
      <p:sp>
        <p:nvSpPr>
          <p:cNvPr id="3" name="文本占位符 2"/>
          <p:cNvSpPr>
            <a:spLocks noGrp="1"/>
          </p:cNvSpPr>
          <p:nvPr>
            <p:ph type="body" idx="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p:cNvSpPr>
            <a:spLocks noGrp="1"/>
          </p:cNvSpPr>
          <p:nvPr>
            <p:ph sz="half" idx="2"/>
          </p:nvPr>
        </p:nvSpPr>
        <p:spPr>
          <a:xfrm>
            <a:off x="1141410" y="3073397"/>
            <a:ext cx="4878391" cy="2717801"/>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5" name="文本占位符 4"/>
          <p:cNvSpPr>
            <a:spLocks noGrp="1"/>
          </p:cNvSpPr>
          <p:nvPr>
            <p:ph type="body" sz="quarter" idx="3"/>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p:cNvSpPr>
            <a:spLocks noGrp="1"/>
          </p:cNvSpPr>
          <p:nvPr>
            <p:ph sz="quarter" idx="4"/>
          </p:nvPr>
        </p:nvSpPr>
        <p:spPr>
          <a:xfrm>
            <a:off x="6172200" y="3073397"/>
            <a:ext cx="4875210" cy="2717801"/>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7" name="日期占位符 6"/>
          <p:cNvSpPr>
            <a:spLocks noGrp="1"/>
          </p:cNvSpPr>
          <p:nvPr>
            <p:ph type="dt" sz="half" idx="10"/>
          </p:nvPr>
        </p:nvSpPr>
        <p:spPr/>
        <p:txBody>
          <a:bodyPr rtlCol="0"/>
          <a:lstStyle/>
          <a:p>
            <a:pPr rtl="0"/>
            <a:fld id="{43AEE93D-12BF-4983-B6A8-74E8935BF109}" type="datetime1">
              <a:rPr lang="zh-CN" altLang="en-US" noProof="0" smtClean="0"/>
              <a:t>2024/10/7</a:t>
            </a:fld>
            <a:endParaRPr lang="zh-CN" altLang="en-US" noProof="0"/>
          </a:p>
        </p:txBody>
      </p:sp>
      <p:sp>
        <p:nvSpPr>
          <p:cNvPr id="8" name="页脚占位符 7"/>
          <p:cNvSpPr>
            <a:spLocks noGrp="1"/>
          </p:cNvSpPr>
          <p:nvPr>
            <p:ph type="ftr" sz="quarter" idx="11"/>
          </p:nvPr>
        </p:nvSpPr>
        <p:spPr/>
        <p:txBody>
          <a:bodyPr rtlCol="0"/>
          <a:lstStyle/>
          <a:p>
            <a:pPr rtl="0"/>
            <a:endParaRPr lang="zh-CN" altLang="en-US" noProof="0"/>
          </a:p>
        </p:txBody>
      </p:sp>
      <p:sp>
        <p:nvSpPr>
          <p:cNvPr id="9" name="灯片编号占位符 8"/>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日期占位符 2"/>
          <p:cNvSpPr>
            <a:spLocks noGrp="1"/>
          </p:cNvSpPr>
          <p:nvPr>
            <p:ph type="dt" sz="half" idx="10"/>
          </p:nvPr>
        </p:nvSpPr>
        <p:spPr/>
        <p:txBody>
          <a:bodyPr rtlCol="0"/>
          <a:lstStyle/>
          <a:p>
            <a:pPr rtl="0"/>
            <a:fld id="{A268A19C-B485-4DAA-A20B-B6714937F49F}" type="datetime1">
              <a:rPr lang="zh-CN" altLang="en-US" noProof="0" smtClean="0"/>
              <a:t>2024/10/7</a:t>
            </a:fld>
            <a:endParaRPr lang="zh-CN" altLang="en-US" noProof="0"/>
          </a:p>
        </p:txBody>
      </p:sp>
      <p:sp>
        <p:nvSpPr>
          <p:cNvPr id="4" name="页脚占位符 3"/>
          <p:cNvSpPr>
            <a:spLocks noGrp="1"/>
          </p:cNvSpPr>
          <p:nvPr>
            <p:ph type="ftr" sz="quarter" idx="11"/>
          </p:nvPr>
        </p:nvSpPr>
        <p:spPr/>
        <p:txBody>
          <a:bodyPr rtlCol="0"/>
          <a:lstStyle/>
          <a:p>
            <a:pPr rtl="0"/>
            <a:endParaRPr lang="zh-CN" altLang="en-US" noProof="0"/>
          </a:p>
        </p:txBody>
      </p:sp>
      <p:sp>
        <p:nvSpPr>
          <p:cNvPr id="5" name="灯片编号占位符 4"/>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9F325F5A-88EA-4F0B-8F3C-A51E55694197}" type="datetime1">
              <a:rPr lang="zh-CN" altLang="en-US" noProof="0" smtClean="0"/>
              <a:t>2024/10/7</a:t>
            </a:fld>
            <a:endParaRPr lang="zh-CN" altLang="en-US" noProof="0"/>
          </a:p>
        </p:txBody>
      </p:sp>
      <p:sp>
        <p:nvSpPr>
          <p:cNvPr id="3" name="页脚占位符 2"/>
          <p:cNvSpPr>
            <a:spLocks noGrp="1"/>
          </p:cNvSpPr>
          <p:nvPr>
            <p:ph type="ftr" sz="quarter" idx="11"/>
          </p:nvPr>
        </p:nvSpPr>
        <p:spPr/>
        <p:txBody>
          <a:bodyPr rtlCol="0"/>
          <a:lstStyle/>
          <a:p>
            <a:pPr rtl="0"/>
            <a:endParaRPr lang="zh-CN" altLang="en-US" noProof="0"/>
          </a:p>
        </p:txBody>
      </p:sp>
      <p:sp>
        <p:nvSpPr>
          <p:cNvPr id="4" name="灯片编号占位符 3"/>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2" name="标题 1"/>
          <p:cNvSpPr>
            <a:spLocks noGrp="1"/>
          </p:cNvSpPr>
          <p:nvPr>
            <p:ph type="title"/>
          </p:nvPr>
        </p:nvSpPr>
        <p:spPr>
          <a:xfrm>
            <a:off x="1146705" y="609601"/>
            <a:ext cx="3856037" cy="1639884"/>
          </a:xfrm>
        </p:spPr>
        <p:txBody>
          <a:bodyPr rtlCol="0" anchor="b"/>
          <a:lstStyle>
            <a:lvl1pPr>
              <a:defRPr sz="3200"/>
            </a:lvl1pPr>
          </a:lstStyle>
          <a:p>
            <a:pPr rtl="0"/>
            <a:r>
              <a:rPr lang="zh-CN" altLang="en-US" noProof="0"/>
              <a:t>单击此处编辑母版标题样式</a:t>
            </a:r>
          </a:p>
        </p:txBody>
      </p:sp>
      <p:sp>
        <p:nvSpPr>
          <p:cNvPr id="3" name="内容占位符 2"/>
          <p:cNvSpPr>
            <a:spLocks noGrp="1"/>
          </p:cNvSpPr>
          <p:nvPr>
            <p:ph idx="1"/>
          </p:nvPr>
        </p:nvSpPr>
        <p:spPr>
          <a:xfrm>
            <a:off x="5156200" y="592666"/>
            <a:ext cx="5891209" cy="5198534"/>
          </a:xfrm>
        </p:spPr>
        <p:txBody>
          <a:bodyPr rtlCol="0" anchor="ct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文本占位符 3"/>
          <p:cNvSpPr>
            <a:spLocks noGrp="1"/>
          </p:cNvSpPr>
          <p:nvPr>
            <p:ph type="body" sz="half" idx="2"/>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p>
            <a:pPr rtl="0"/>
            <a:fld id="{25A456F7-8988-46D7-BDF9-D6318534AFAF}" type="datetime1">
              <a:rPr lang="zh-CN" altLang="en-US" noProof="0" smtClean="0"/>
              <a:t>2024/10/7</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2" name="标题 1"/>
          <p:cNvSpPr>
            <a:spLocks noGrp="1"/>
          </p:cNvSpPr>
          <p:nvPr>
            <p:ph type="title"/>
          </p:nvPr>
        </p:nvSpPr>
        <p:spPr>
          <a:xfrm>
            <a:off x="1141413" y="609600"/>
            <a:ext cx="5934508" cy="1639886"/>
          </a:xfrm>
        </p:spPr>
        <p:txBody>
          <a:bodyPr rtlCol="0" anchor="b"/>
          <a:lstStyle>
            <a:lvl1pPr>
              <a:defRPr sz="3200"/>
            </a:lvl1pPr>
          </a:lstStyle>
          <a:p>
            <a:pPr rtl="0"/>
            <a:r>
              <a:rPr lang="zh-CN" altLang="en-US" noProof="0"/>
              <a:t>单击此处编辑母版标题样式</a:t>
            </a:r>
          </a:p>
        </p:txBody>
      </p:sp>
      <p:sp>
        <p:nvSpPr>
          <p:cNvPr id="3" name="图片占位符 2"/>
          <p:cNvSpPr>
            <a:spLocks noGrp="1" noChangeAspect="1"/>
          </p:cNvSpPr>
          <p:nvPr>
            <p:ph type="pic" idx="1" hasCustomPrompt="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p>
        </p:txBody>
      </p:sp>
      <p:sp>
        <p:nvSpPr>
          <p:cNvPr id="4" name="文本占位符 3"/>
          <p:cNvSpPr>
            <a:spLocks noGrp="1"/>
          </p:cNvSpPr>
          <p:nvPr>
            <p:ph type="body" sz="half" idx="2"/>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p>
            <a:pPr rtl="0"/>
            <a:fld id="{A60C67D4-D0FF-45B2-9A3E-0220C4DB846C}" type="datetime1">
              <a:rPr lang="zh-CN" altLang="en-US" noProof="0" smtClean="0"/>
              <a:t>2024/10/7</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图片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组 7"/>
          <p:cNvGrpSpPr/>
          <p:nvPr/>
        </p:nvGrpSpPr>
        <p:grpSpPr>
          <a:xfrm>
            <a:off x="-14288" y="0"/>
            <a:ext cx="12053888" cy="6858001"/>
            <a:chOff x="-14288" y="0"/>
            <a:chExt cx="12053888" cy="6858001"/>
          </a:xfrm>
        </p:grpSpPr>
        <p:grpSp>
          <p:nvGrpSpPr>
            <p:cNvPr id="9" name="组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矩形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任意多边形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任意多边形(F)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任意多边形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任意多边形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任意多边形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任意多边形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任意多边形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任意多边形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任意多边形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任意多边形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线条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任意多边形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任意多边形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任意多边形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任意多边形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矩形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任意多边形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任意多边形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任意多边形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任意多边形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任意多边形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任意多边形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任意多边形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任意多边形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任意多边形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任意多边形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组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任意多边形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任意多边形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任意多边形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任意多边形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任意多边形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任意多边形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任意多边形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任意多边形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任意多边形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矩形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标题占位符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zh-CN" altLang="en-US" noProof="0"/>
          </a:p>
        </p:txBody>
      </p:sp>
      <p:sp>
        <p:nvSpPr>
          <p:cNvPr id="3" name="文本占位符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baseline="0">
                <a:solidFill>
                  <a:schemeClr val="tx1">
                    <a:tint val="75000"/>
                  </a:schemeClr>
                </a:solidFill>
                <a:latin typeface="Microsoft YaHei UI" panose="020B0503020204020204" pitchFamily="34" charset="-122"/>
                <a:ea typeface="Microsoft YaHei UI" panose="020B0503020204020204" pitchFamily="34" charset="-122"/>
              </a:defRPr>
            </a:lvl1pPr>
          </a:lstStyle>
          <a:p>
            <a:fld id="{DFDB8C41-E633-408C-BC3B-93FBBA515D77}" type="datetime1">
              <a:rPr lang="zh-CN" altLang="en-US" noProof="0" smtClean="0"/>
              <a:t>2024/10/7</a:t>
            </a:fld>
            <a:endParaRPr lang="zh-CN" altLang="en-US" noProof="0"/>
          </a:p>
        </p:txBody>
      </p:sp>
      <p:sp>
        <p:nvSpPr>
          <p:cNvPr id="5" name="页脚占位符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latin typeface="Microsoft YaHei UI" panose="020B0503020204020204" pitchFamily="34" charset="-122"/>
                <a:ea typeface="Microsoft YaHei UI" panose="020B0503020204020204" pitchFamily="34" charset="-122"/>
              </a:defRPr>
            </a:lvl1pPr>
          </a:lstStyle>
          <a:p>
            <a:endParaRPr lang="zh-CN" altLang="en-US" noProof="0"/>
          </a:p>
        </p:txBody>
      </p:sp>
      <p:sp>
        <p:nvSpPr>
          <p:cNvPr id="6" name="幻灯片编号占位符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baseline="0">
                <a:solidFill>
                  <a:schemeClr val="tx1">
                    <a:tint val="75000"/>
                  </a:schemeClr>
                </a:solidFill>
                <a:latin typeface="Microsoft YaHei UI" panose="020B0503020204020204" pitchFamily="34" charset="-122"/>
                <a:ea typeface="Microsoft YaHei UI" panose="020B0503020204020204" pitchFamily="34" charset="-122"/>
              </a:defRPr>
            </a:lvl1pPr>
          </a:lstStyle>
          <a:p>
            <a:fld id="{6D22F896-40B5-4ADD-8801-0D06FADFA095}" type="slidenum">
              <a:rPr lang="en-US" altLang="zh-CN" noProof="0" smtClean="0"/>
              <a:pPr/>
              <a:t>‹#›</a:t>
            </a:fld>
            <a:endParaRPr lang="zh-CN" altLang="en-US"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组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长方形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pic>
          <p:nvPicPr>
            <p:cNvPr id="79" name="图片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pic>
        <p:nvPicPr>
          <p:cNvPr id="5" name="图片 4" descr="电路板特写">
            <a:extLst>
              <a:ext uri="{FF2B5EF4-FFF2-40B4-BE49-F238E27FC236}">
                <a16:creationId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2" y="10"/>
            <a:ext cx="12188389" cy="6857990"/>
          </a:xfrm>
          <a:prstGeom prst="rect">
            <a:avLst/>
          </a:prstGeom>
        </p:spPr>
      </p:pic>
      <p:grpSp>
        <p:nvGrpSpPr>
          <p:cNvPr id="81" name="组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对角圆角矩形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83" name="组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任意多边形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任意多边形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任意多边形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任意多边形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任意多边形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任意多边形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任意多边形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任意多边形(F)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任意多边形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矩形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任意多边形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任意多边形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任意多边形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任意多边形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任意多边形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任意多边形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任意多边形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任意多边形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任意多边形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矩形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标题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rtlCol="0">
            <a:normAutofit/>
          </a:bodyPr>
          <a:lstStyle/>
          <a:p>
            <a:pPr algn="ctr" rtl="0"/>
            <a:r>
              <a:rPr lang="en-US" altLang="zh-CN" dirty="0"/>
              <a:t>TIM</a:t>
            </a:r>
            <a:r>
              <a:rPr lang="zh-CN" altLang="en-US" dirty="0"/>
              <a:t>外设</a:t>
            </a:r>
          </a:p>
        </p:txBody>
      </p:sp>
      <p:sp>
        <p:nvSpPr>
          <p:cNvPr id="3" name="副标题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rtlCol="0">
            <a:normAutofit/>
          </a:bodyPr>
          <a:lstStyle/>
          <a:p>
            <a:pPr algn="ctr" rtl="0"/>
            <a:r>
              <a:rPr lang="en-US" altLang="zh-CN" dirty="0"/>
              <a:t>Stm32</a:t>
            </a:r>
            <a:r>
              <a:rPr lang="zh-CN" altLang="en-US" dirty="0"/>
              <a:t>定时器</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33F32C-B3FE-49CC-80A2-1897CDDD4DCF}"/>
              </a:ext>
            </a:extLst>
          </p:cNvPr>
          <p:cNvSpPr>
            <a:spLocks noGrp="1"/>
          </p:cNvSpPr>
          <p:nvPr>
            <p:ph type="title"/>
          </p:nvPr>
        </p:nvSpPr>
        <p:spPr/>
        <p:txBody>
          <a:bodyPr/>
          <a:lstStyle/>
          <a:p>
            <a:r>
              <a:rPr lang="zh-CN" altLang="en-US" dirty="0"/>
              <a:t>配置时基单元</a:t>
            </a:r>
          </a:p>
        </p:txBody>
      </p:sp>
      <p:sp>
        <p:nvSpPr>
          <p:cNvPr id="3" name="内容占位符 2">
            <a:extLst>
              <a:ext uri="{FF2B5EF4-FFF2-40B4-BE49-F238E27FC236}">
                <a16:creationId xmlns:a16="http://schemas.microsoft.com/office/drawing/2014/main" id="{1A3619F3-540C-4098-8394-44C71A42F659}"/>
              </a:ext>
            </a:extLst>
          </p:cNvPr>
          <p:cNvSpPr>
            <a:spLocks noGrp="1"/>
          </p:cNvSpPr>
          <p:nvPr>
            <p:ph idx="1"/>
          </p:nvPr>
        </p:nvSpPr>
        <p:spPr/>
        <p:txBody>
          <a:bodyPr/>
          <a:lstStyle/>
          <a:p>
            <a:r>
              <a:rPr lang="zh-CN" altLang="en-US" dirty="0"/>
              <a:t>设置脉冲来源</a:t>
            </a:r>
            <a:endParaRPr lang="en-US" altLang="zh-CN" dirty="0"/>
          </a:p>
          <a:p>
            <a:r>
              <a:rPr lang="zh-CN" altLang="en-US" dirty="0"/>
              <a:t>设置</a:t>
            </a:r>
            <a:r>
              <a:rPr lang="en-US" altLang="zh-CN" dirty="0"/>
              <a:t>ARR</a:t>
            </a:r>
            <a:r>
              <a:rPr lang="zh-CN" altLang="en-US" dirty="0"/>
              <a:t>（记得减一）</a:t>
            </a:r>
            <a:endParaRPr lang="en-US" altLang="zh-CN" dirty="0"/>
          </a:p>
          <a:p>
            <a:r>
              <a:rPr lang="zh-CN" altLang="en-US" dirty="0"/>
              <a:t>设置</a:t>
            </a:r>
            <a:r>
              <a:rPr lang="en-US" altLang="zh-CN" dirty="0"/>
              <a:t>PSC</a:t>
            </a:r>
            <a:r>
              <a:rPr lang="zh-CN" altLang="en-US" dirty="0"/>
              <a:t>（记得减一）</a:t>
            </a:r>
            <a:endParaRPr lang="en-US" altLang="zh-CN" dirty="0"/>
          </a:p>
          <a:p>
            <a:r>
              <a:rPr lang="zh-CN" altLang="en-US" dirty="0"/>
              <a:t>设置向上</a:t>
            </a:r>
            <a:r>
              <a:rPr lang="en-US" altLang="zh-CN" dirty="0"/>
              <a:t>/</a:t>
            </a:r>
            <a:r>
              <a:rPr lang="zh-CN" altLang="en-US" dirty="0"/>
              <a:t>向下计数</a:t>
            </a:r>
          </a:p>
        </p:txBody>
      </p:sp>
      <p:pic>
        <p:nvPicPr>
          <p:cNvPr id="5" name="图片 4">
            <a:extLst>
              <a:ext uri="{FF2B5EF4-FFF2-40B4-BE49-F238E27FC236}">
                <a16:creationId xmlns:a16="http://schemas.microsoft.com/office/drawing/2014/main" id="{65EBDAB3-73BC-4103-9C9C-DEE03DD4CBFC}"/>
              </a:ext>
            </a:extLst>
          </p:cNvPr>
          <p:cNvPicPr>
            <a:picLocks noChangeAspect="1"/>
          </p:cNvPicPr>
          <p:nvPr/>
        </p:nvPicPr>
        <p:blipFill>
          <a:blip r:embed="rId2"/>
          <a:stretch>
            <a:fillRect/>
          </a:stretch>
        </p:blipFill>
        <p:spPr>
          <a:xfrm>
            <a:off x="4342089" y="0"/>
            <a:ext cx="7426679" cy="6858000"/>
          </a:xfrm>
          <a:prstGeom prst="rect">
            <a:avLst/>
          </a:prstGeom>
        </p:spPr>
      </p:pic>
    </p:spTree>
    <p:extLst>
      <p:ext uri="{BB962C8B-B14F-4D97-AF65-F5344CB8AC3E}">
        <p14:creationId xmlns:p14="http://schemas.microsoft.com/office/powerpoint/2010/main" val="4134011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2675C07-4176-48C7-8689-4F2DED799F0D}"/>
              </a:ext>
            </a:extLst>
          </p:cNvPr>
          <p:cNvSpPr>
            <a:spLocks noGrp="1"/>
          </p:cNvSpPr>
          <p:nvPr>
            <p:ph idx="1"/>
          </p:nvPr>
        </p:nvSpPr>
        <p:spPr>
          <a:xfrm>
            <a:off x="807522" y="789709"/>
            <a:ext cx="10477395" cy="5019305"/>
          </a:xfrm>
        </p:spPr>
        <p:txBody>
          <a:bodyPr>
            <a:normAutofit fontScale="92500" lnSpcReduction="20000"/>
          </a:bodyPr>
          <a:lstStyle/>
          <a:p>
            <a:r>
              <a:rPr lang="zh-CN" altLang="en-US" dirty="0"/>
              <a:t>时基单元本身就可以实现所有计数功能，我们手搓定时器其实也只需要用到时基单元（不需要动用到外部引脚）</a:t>
            </a:r>
            <a:endParaRPr lang="en-US" altLang="zh-CN" dirty="0"/>
          </a:p>
          <a:p>
            <a:r>
              <a:rPr lang="zh-CN" altLang="en-US" dirty="0"/>
              <a:t>访问时基单元寄存器的函数</a:t>
            </a:r>
            <a:r>
              <a:rPr lang="en-US" altLang="zh-CN" dirty="0"/>
              <a:t>/</a:t>
            </a:r>
            <a:r>
              <a:rPr lang="zh-CN" altLang="en-US" dirty="0"/>
              <a:t>宏定义：</a:t>
            </a:r>
            <a:endParaRPr lang="en-US" altLang="zh-CN" dirty="0"/>
          </a:p>
          <a:p>
            <a:r>
              <a:rPr lang="zh-CN" altLang="en-US" dirty="0"/>
              <a:t>启动时基单元：</a:t>
            </a:r>
            <a:endParaRPr lang="en-US" altLang="zh-CN" dirty="0"/>
          </a:p>
          <a:p>
            <a:pPr marL="0" indent="0">
              <a:buNone/>
            </a:pPr>
            <a:r>
              <a:rPr lang="en-US" altLang="zh-CN" dirty="0" err="1"/>
              <a:t>HAL_StatusTypeDef</a:t>
            </a:r>
            <a:r>
              <a:rPr lang="en-US" altLang="zh-CN" dirty="0"/>
              <a:t> </a:t>
            </a:r>
            <a:r>
              <a:rPr lang="en-US" altLang="zh-CN" dirty="0" err="1"/>
              <a:t>HAL_TIM_Base_Start</a:t>
            </a:r>
            <a:r>
              <a:rPr lang="en-US" altLang="zh-CN" dirty="0"/>
              <a:t>(</a:t>
            </a:r>
            <a:r>
              <a:rPr lang="en-US" altLang="zh-CN" dirty="0" err="1"/>
              <a:t>TIM_HandleTypeDef</a:t>
            </a:r>
            <a:r>
              <a:rPr lang="en-US" altLang="zh-CN" dirty="0"/>
              <a:t> *</a:t>
            </a:r>
            <a:r>
              <a:rPr lang="en-US" altLang="zh-CN" dirty="0" err="1"/>
              <a:t>htim</a:t>
            </a:r>
            <a:r>
              <a:rPr lang="en-US" altLang="zh-CN" dirty="0"/>
              <a:t>);</a:t>
            </a:r>
          </a:p>
          <a:p>
            <a:pPr marL="0" indent="0">
              <a:buNone/>
            </a:pPr>
            <a:r>
              <a:rPr lang="zh-CN" altLang="en-US" dirty="0"/>
              <a:t>设置</a:t>
            </a:r>
            <a:r>
              <a:rPr lang="en-US" altLang="zh-CN" dirty="0"/>
              <a:t>ARR</a:t>
            </a:r>
            <a:r>
              <a:rPr lang="zh-CN" altLang="en-US" dirty="0"/>
              <a:t>值：</a:t>
            </a:r>
            <a:endParaRPr lang="en-US" altLang="zh-CN" dirty="0"/>
          </a:p>
          <a:p>
            <a:pPr marL="0" indent="0">
              <a:buNone/>
            </a:pPr>
            <a:r>
              <a:rPr lang="en-US" altLang="zh-CN" dirty="0"/>
              <a:t>__</a:t>
            </a:r>
            <a:r>
              <a:rPr lang="en-US" altLang="zh-CN" dirty="0" err="1"/>
              <a:t>HAL_TIM_SetAutoreload</a:t>
            </a:r>
            <a:r>
              <a:rPr lang="en-US" altLang="zh-CN" dirty="0"/>
              <a:t>(__HANDLE__, __AUTORELOAD__);</a:t>
            </a:r>
          </a:p>
          <a:p>
            <a:pPr marL="0" indent="0">
              <a:buNone/>
            </a:pPr>
            <a:r>
              <a:rPr lang="zh-CN" altLang="en-US" dirty="0"/>
              <a:t>设置</a:t>
            </a:r>
            <a:r>
              <a:rPr lang="en-US" altLang="zh-CN" dirty="0"/>
              <a:t>CNT</a:t>
            </a:r>
            <a:r>
              <a:rPr lang="zh-CN" altLang="en-US" dirty="0"/>
              <a:t>：</a:t>
            </a:r>
            <a:endParaRPr lang="en-US" altLang="zh-CN" dirty="0"/>
          </a:p>
          <a:p>
            <a:pPr marL="0" indent="0">
              <a:buNone/>
            </a:pPr>
            <a:r>
              <a:rPr lang="en-US" altLang="zh-CN" dirty="0"/>
              <a:t>__</a:t>
            </a:r>
            <a:r>
              <a:rPr lang="en-US" altLang="zh-CN" dirty="0" err="1"/>
              <a:t>HAL_TIM_SetCounter</a:t>
            </a:r>
            <a:r>
              <a:rPr lang="en-US" altLang="zh-CN" dirty="0"/>
              <a:t>(__HANDLE__, __COUNTER__)</a:t>
            </a:r>
          </a:p>
          <a:p>
            <a:pPr marL="0" indent="0">
              <a:buNone/>
            </a:pPr>
            <a:r>
              <a:rPr lang="zh-CN" altLang="en-US" dirty="0"/>
              <a:t>读取</a:t>
            </a:r>
            <a:r>
              <a:rPr lang="en-US" altLang="zh-CN" dirty="0"/>
              <a:t>CNT</a:t>
            </a:r>
            <a:r>
              <a:rPr lang="zh-CN" altLang="en-US" dirty="0"/>
              <a:t>：</a:t>
            </a:r>
            <a:endParaRPr lang="en-US" altLang="zh-CN" dirty="0"/>
          </a:p>
          <a:p>
            <a:pPr marL="0" indent="0">
              <a:buNone/>
            </a:pPr>
            <a:r>
              <a:rPr lang="en-US" altLang="zh-CN" dirty="0"/>
              <a:t> __</a:t>
            </a:r>
            <a:r>
              <a:rPr lang="en-US" altLang="zh-CN" dirty="0" err="1"/>
              <a:t>HAL_TIM_GetCounter</a:t>
            </a:r>
            <a:r>
              <a:rPr lang="en-US" altLang="zh-CN" dirty="0"/>
              <a:t>(__HANDLE__);</a:t>
            </a:r>
          </a:p>
          <a:p>
            <a:pPr marL="0" indent="0">
              <a:buNone/>
            </a:pPr>
            <a:endParaRPr lang="en-US" altLang="zh-CN" dirty="0"/>
          </a:p>
          <a:p>
            <a:pPr marL="0" indent="0">
              <a:buNone/>
            </a:pPr>
            <a:endParaRPr lang="zh-CN" altLang="en-US" dirty="0"/>
          </a:p>
        </p:txBody>
      </p:sp>
    </p:spTree>
    <p:extLst>
      <p:ext uri="{BB962C8B-B14F-4D97-AF65-F5344CB8AC3E}">
        <p14:creationId xmlns:p14="http://schemas.microsoft.com/office/powerpoint/2010/main" val="2330778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79F8D1-C4CE-4DA4-BAC6-DA8ECF1C7F39}"/>
              </a:ext>
            </a:extLst>
          </p:cNvPr>
          <p:cNvSpPr>
            <a:spLocks noGrp="1"/>
          </p:cNvSpPr>
          <p:nvPr>
            <p:ph type="title"/>
          </p:nvPr>
        </p:nvSpPr>
        <p:spPr/>
        <p:txBody>
          <a:bodyPr/>
          <a:lstStyle/>
          <a:p>
            <a:r>
              <a:rPr lang="zh-CN" altLang="en-US" dirty="0"/>
              <a:t>手搓一个微秒定时器</a:t>
            </a:r>
          </a:p>
        </p:txBody>
      </p:sp>
      <p:sp>
        <p:nvSpPr>
          <p:cNvPr id="3" name="内容占位符 2">
            <a:extLst>
              <a:ext uri="{FF2B5EF4-FFF2-40B4-BE49-F238E27FC236}">
                <a16:creationId xmlns:a16="http://schemas.microsoft.com/office/drawing/2014/main" id="{0C95A91A-992B-417B-ACB6-201BCC09A25A}"/>
              </a:ext>
            </a:extLst>
          </p:cNvPr>
          <p:cNvSpPr>
            <a:spLocks noGrp="1"/>
          </p:cNvSpPr>
          <p:nvPr>
            <p:ph idx="1"/>
          </p:nvPr>
        </p:nvSpPr>
        <p:spPr/>
        <p:txBody>
          <a:bodyPr>
            <a:normAutofit fontScale="92500" lnSpcReduction="20000"/>
          </a:bodyPr>
          <a:lstStyle/>
          <a:p>
            <a:r>
              <a:rPr lang="zh-CN" altLang="en-US" dirty="0"/>
              <a:t>我们知道</a:t>
            </a:r>
            <a:r>
              <a:rPr lang="en-US" altLang="zh-CN" dirty="0" err="1"/>
              <a:t>HAL_Delay</a:t>
            </a:r>
            <a:r>
              <a:rPr lang="en-US" altLang="zh-CN" dirty="0"/>
              <a:t>()</a:t>
            </a:r>
            <a:r>
              <a:rPr lang="zh-CN" altLang="en-US" dirty="0"/>
              <a:t>的单位是毫秒，也就是使用这个函数最短的延迟就是</a:t>
            </a:r>
            <a:r>
              <a:rPr lang="en-US" altLang="zh-CN" dirty="0"/>
              <a:t>1ms</a:t>
            </a:r>
            <a:r>
              <a:rPr lang="zh-CN" altLang="en-US" dirty="0"/>
              <a:t>，那么如果我想要延迟</a:t>
            </a:r>
            <a:r>
              <a:rPr lang="en-US" altLang="zh-CN" dirty="0"/>
              <a:t>999us</a:t>
            </a:r>
            <a:r>
              <a:rPr lang="zh-CN" altLang="en-US" dirty="0"/>
              <a:t>呢？</a:t>
            </a:r>
            <a:endParaRPr lang="en-US" altLang="zh-CN" dirty="0"/>
          </a:p>
          <a:p>
            <a:r>
              <a:rPr lang="zh-CN" altLang="en-US" dirty="0"/>
              <a:t>实现一个函数 </a:t>
            </a:r>
            <a:r>
              <a:rPr lang="en-US" altLang="zh-CN" dirty="0"/>
              <a:t>void </a:t>
            </a:r>
            <a:r>
              <a:rPr lang="en-US" altLang="zh-CN" dirty="0" err="1"/>
              <a:t>delay_us</a:t>
            </a:r>
            <a:r>
              <a:rPr lang="zh-CN" altLang="en-US" dirty="0"/>
              <a:t>（</a:t>
            </a:r>
            <a:r>
              <a:rPr lang="en-US" altLang="zh-CN" dirty="0"/>
              <a:t>uint16_t us</a:t>
            </a:r>
            <a:r>
              <a:rPr lang="zh-CN" altLang="en-US" dirty="0"/>
              <a:t>）传入参数为延迟微秒数，传入几微秒则延迟几微秒。</a:t>
            </a:r>
            <a:endParaRPr lang="en-US" altLang="zh-CN" dirty="0"/>
          </a:p>
          <a:p>
            <a:r>
              <a:rPr lang="zh-CN" altLang="en-US" dirty="0"/>
              <a:t>如何使用上述函数</a:t>
            </a:r>
            <a:r>
              <a:rPr lang="en-US" altLang="zh-CN" dirty="0"/>
              <a:t>/</a:t>
            </a:r>
            <a:r>
              <a:rPr lang="zh-CN" altLang="en-US" dirty="0"/>
              <a:t>宏定义组合出定时器的逻辑呢？</a:t>
            </a:r>
            <a:endParaRPr lang="en-US" altLang="zh-CN" dirty="0"/>
          </a:p>
          <a:p>
            <a:pPr marL="0" indent="0">
              <a:buNone/>
            </a:pPr>
            <a:r>
              <a:rPr lang="en-US" altLang="zh-CN" dirty="0"/>
              <a:t> --CNT</a:t>
            </a:r>
            <a:r>
              <a:rPr lang="zh-CN" altLang="en-US" dirty="0"/>
              <a:t>每加一是过了多长时间？</a:t>
            </a:r>
            <a:endParaRPr lang="en-US" altLang="zh-CN" dirty="0"/>
          </a:p>
          <a:p>
            <a:pPr marL="0" indent="0">
              <a:buNone/>
            </a:pPr>
            <a:r>
              <a:rPr lang="en-US" altLang="zh-CN" dirty="0"/>
              <a:t> --</a:t>
            </a:r>
            <a:r>
              <a:rPr lang="zh-CN" altLang="en-US" dirty="0"/>
              <a:t>如何将定时器的计数时长转换为延迟时长？</a:t>
            </a:r>
            <a:endParaRPr lang="en-US" altLang="zh-CN" dirty="0"/>
          </a:p>
          <a:p>
            <a:pPr marL="0" indent="0">
              <a:buNone/>
            </a:pPr>
            <a:r>
              <a:rPr lang="zh-CN" altLang="en-US" dirty="0"/>
              <a:t>（</a:t>
            </a:r>
            <a:r>
              <a:rPr lang="en-US" altLang="zh-CN" dirty="0"/>
              <a:t>p.s.</a:t>
            </a:r>
            <a:r>
              <a:rPr lang="zh-CN" altLang="en-US" dirty="0"/>
              <a:t>记得先打开时基单元）</a:t>
            </a:r>
          </a:p>
        </p:txBody>
      </p:sp>
    </p:spTree>
    <p:extLst>
      <p:ext uri="{BB962C8B-B14F-4D97-AF65-F5344CB8AC3E}">
        <p14:creationId xmlns:p14="http://schemas.microsoft.com/office/powerpoint/2010/main" val="3125814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9D263A-4562-4B7B-AE24-D4E9543C4110}"/>
              </a:ext>
            </a:extLst>
          </p:cNvPr>
          <p:cNvSpPr>
            <a:spLocks noGrp="1"/>
          </p:cNvSpPr>
          <p:nvPr>
            <p:ph type="title"/>
          </p:nvPr>
        </p:nvSpPr>
        <p:spPr>
          <a:xfrm>
            <a:off x="1319543" y="2689715"/>
            <a:ext cx="9905998" cy="1478570"/>
          </a:xfrm>
        </p:spPr>
        <p:txBody>
          <a:bodyPr/>
          <a:lstStyle/>
          <a:p>
            <a:r>
              <a:rPr lang="zh-CN" altLang="en-US" dirty="0"/>
              <a:t>动手试试叭</a:t>
            </a:r>
          </a:p>
        </p:txBody>
      </p:sp>
    </p:spTree>
    <p:extLst>
      <p:ext uri="{BB962C8B-B14F-4D97-AF65-F5344CB8AC3E}">
        <p14:creationId xmlns:p14="http://schemas.microsoft.com/office/powerpoint/2010/main" val="1683377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98D1A2-00C8-420D-BF2A-BFF4900C250A}"/>
              </a:ext>
            </a:extLst>
          </p:cNvPr>
          <p:cNvSpPr>
            <a:spLocks noGrp="1"/>
          </p:cNvSpPr>
          <p:nvPr>
            <p:ph type="title"/>
          </p:nvPr>
        </p:nvSpPr>
        <p:spPr/>
        <p:txBody>
          <a:bodyPr/>
          <a:lstStyle/>
          <a:p>
            <a:r>
              <a:rPr lang="zh-CN" altLang="en-US" dirty="0"/>
              <a:t>定时器的更新中断</a:t>
            </a:r>
          </a:p>
        </p:txBody>
      </p:sp>
      <p:sp>
        <p:nvSpPr>
          <p:cNvPr id="3" name="内容占位符 2">
            <a:extLst>
              <a:ext uri="{FF2B5EF4-FFF2-40B4-BE49-F238E27FC236}">
                <a16:creationId xmlns:a16="http://schemas.microsoft.com/office/drawing/2014/main" id="{E7E94265-1A30-481F-876A-40E794BE0BDE}"/>
              </a:ext>
            </a:extLst>
          </p:cNvPr>
          <p:cNvSpPr>
            <a:spLocks noGrp="1"/>
          </p:cNvSpPr>
          <p:nvPr>
            <p:ph idx="1"/>
          </p:nvPr>
        </p:nvSpPr>
        <p:spPr/>
        <p:txBody>
          <a:bodyPr/>
          <a:lstStyle/>
          <a:p>
            <a:r>
              <a:rPr lang="zh-CN" altLang="en-US" dirty="0"/>
              <a:t>定时器的中断和外部中断其实是同理的，只是触发中断的信号来源有所不同。</a:t>
            </a:r>
            <a:endParaRPr lang="en-US" altLang="zh-CN" dirty="0"/>
          </a:p>
          <a:p>
            <a:r>
              <a:rPr lang="zh-CN" altLang="en-US" dirty="0"/>
              <a:t>外部中断：指定的</a:t>
            </a:r>
            <a:r>
              <a:rPr lang="en-US" altLang="zh-CN" dirty="0" err="1"/>
              <a:t>gpio</a:t>
            </a:r>
            <a:r>
              <a:rPr lang="zh-CN" altLang="en-US" dirty="0"/>
              <a:t>引脚状态发生变化时触发中断</a:t>
            </a:r>
            <a:endParaRPr lang="en-US" altLang="zh-CN" dirty="0"/>
          </a:p>
          <a:p>
            <a:r>
              <a:rPr lang="zh-CN" altLang="en-US" dirty="0"/>
              <a:t>定时中断：时基单元计数溢出时发生中断（这种溢出中断也叫更新中断）</a:t>
            </a:r>
          </a:p>
        </p:txBody>
      </p:sp>
    </p:spTree>
    <p:extLst>
      <p:ext uri="{BB962C8B-B14F-4D97-AF65-F5344CB8AC3E}">
        <p14:creationId xmlns:p14="http://schemas.microsoft.com/office/powerpoint/2010/main" val="2366573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A313FE-F08C-4B73-AAE5-245722734252}"/>
              </a:ext>
            </a:extLst>
          </p:cNvPr>
          <p:cNvSpPr>
            <a:spLocks noGrp="1"/>
          </p:cNvSpPr>
          <p:nvPr>
            <p:ph type="title"/>
          </p:nvPr>
        </p:nvSpPr>
        <p:spPr>
          <a:xfrm>
            <a:off x="381392" y="-325570"/>
            <a:ext cx="9905998" cy="1478570"/>
          </a:xfrm>
        </p:spPr>
        <p:txBody>
          <a:bodyPr/>
          <a:lstStyle/>
          <a:p>
            <a:r>
              <a:rPr lang="zh-CN" altLang="en-US" dirty="0"/>
              <a:t>定时器的更新中断</a:t>
            </a:r>
          </a:p>
        </p:txBody>
      </p:sp>
      <p:pic>
        <p:nvPicPr>
          <p:cNvPr id="5" name="内容占位符 4">
            <a:extLst>
              <a:ext uri="{FF2B5EF4-FFF2-40B4-BE49-F238E27FC236}">
                <a16:creationId xmlns:a16="http://schemas.microsoft.com/office/drawing/2014/main" id="{B07D58BF-B9AA-445F-B565-7B3F17A19823}"/>
              </a:ext>
            </a:extLst>
          </p:cNvPr>
          <p:cNvPicPr>
            <a:picLocks noGrp="1" noChangeAspect="1"/>
          </p:cNvPicPr>
          <p:nvPr>
            <p:ph idx="1"/>
          </p:nvPr>
        </p:nvPicPr>
        <p:blipFill>
          <a:blip r:embed="rId2"/>
          <a:stretch>
            <a:fillRect/>
          </a:stretch>
        </p:blipFill>
        <p:spPr>
          <a:xfrm>
            <a:off x="381392" y="884717"/>
            <a:ext cx="7400362" cy="5809006"/>
          </a:xfrm>
        </p:spPr>
      </p:pic>
      <p:pic>
        <p:nvPicPr>
          <p:cNvPr id="7" name="图片 6">
            <a:extLst>
              <a:ext uri="{FF2B5EF4-FFF2-40B4-BE49-F238E27FC236}">
                <a16:creationId xmlns:a16="http://schemas.microsoft.com/office/drawing/2014/main" id="{E5EAC469-2903-4418-82B0-D8157FADD7F5}"/>
              </a:ext>
            </a:extLst>
          </p:cNvPr>
          <p:cNvPicPr>
            <a:picLocks noChangeAspect="1"/>
          </p:cNvPicPr>
          <p:nvPr/>
        </p:nvPicPr>
        <p:blipFill>
          <a:blip r:embed="rId3"/>
          <a:stretch>
            <a:fillRect/>
          </a:stretch>
        </p:blipFill>
        <p:spPr>
          <a:xfrm>
            <a:off x="7350532" y="3135901"/>
            <a:ext cx="4603652" cy="2837382"/>
          </a:xfrm>
          <a:prstGeom prst="rect">
            <a:avLst/>
          </a:prstGeom>
        </p:spPr>
      </p:pic>
    </p:spTree>
    <p:extLst>
      <p:ext uri="{BB962C8B-B14F-4D97-AF65-F5344CB8AC3E}">
        <p14:creationId xmlns:p14="http://schemas.microsoft.com/office/powerpoint/2010/main" val="2801866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C322F1-246D-40F0-88F2-1BC66A156C5C}"/>
              </a:ext>
            </a:extLst>
          </p:cNvPr>
          <p:cNvSpPr>
            <a:spLocks noGrp="1"/>
          </p:cNvSpPr>
          <p:nvPr>
            <p:ph type="title"/>
          </p:nvPr>
        </p:nvSpPr>
        <p:spPr/>
        <p:txBody>
          <a:bodyPr/>
          <a:lstStyle/>
          <a:p>
            <a:r>
              <a:rPr lang="zh-CN" altLang="en-US" dirty="0"/>
              <a:t>使能更新中断</a:t>
            </a:r>
          </a:p>
        </p:txBody>
      </p:sp>
      <p:pic>
        <p:nvPicPr>
          <p:cNvPr id="5" name="内容占位符 4">
            <a:extLst>
              <a:ext uri="{FF2B5EF4-FFF2-40B4-BE49-F238E27FC236}">
                <a16:creationId xmlns:a16="http://schemas.microsoft.com/office/drawing/2014/main" id="{FBCA4677-B4F8-4793-AB29-7EBCB476677B}"/>
              </a:ext>
            </a:extLst>
          </p:cNvPr>
          <p:cNvPicPr>
            <a:picLocks noGrp="1" noChangeAspect="1"/>
          </p:cNvPicPr>
          <p:nvPr>
            <p:ph idx="1"/>
          </p:nvPr>
        </p:nvPicPr>
        <p:blipFill>
          <a:blip r:embed="rId2"/>
          <a:stretch>
            <a:fillRect/>
          </a:stretch>
        </p:blipFill>
        <p:spPr>
          <a:xfrm>
            <a:off x="1039092" y="1947681"/>
            <a:ext cx="7273856" cy="4223529"/>
          </a:xfrm>
        </p:spPr>
      </p:pic>
    </p:spTree>
    <p:extLst>
      <p:ext uri="{BB962C8B-B14F-4D97-AF65-F5344CB8AC3E}">
        <p14:creationId xmlns:p14="http://schemas.microsoft.com/office/powerpoint/2010/main" val="2007002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752D22-D00B-4D35-9BA9-A3D18301BAAA}"/>
              </a:ext>
            </a:extLst>
          </p:cNvPr>
          <p:cNvSpPr>
            <a:spLocks noGrp="1"/>
          </p:cNvSpPr>
          <p:nvPr>
            <p:ph type="title"/>
          </p:nvPr>
        </p:nvSpPr>
        <p:spPr/>
        <p:txBody>
          <a:bodyPr/>
          <a:lstStyle/>
          <a:p>
            <a:r>
              <a:rPr lang="zh-CN" altLang="en-US" dirty="0"/>
              <a:t>关于更新中断的函数</a:t>
            </a:r>
            <a:r>
              <a:rPr lang="en-US" altLang="zh-CN" dirty="0"/>
              <a:t>/</a:t>
            </a:r>
            <a:r>
              <a:rPr lang="zh-CN" altLang="en-US" dirty="0"/>
              <a:t>宏定义</a:t>
            </a:r>
          </a:p>
        </p:txBody>
      </p:sp>
      <p:sp>
        <p:nvSpPr>
          <p:cNvPr id="3" name="内容占位符 2">
            <a:extLst>
              <a:ext uri="{FF2B5EF4-FFF2-40B4-BE49-F238E27FC236}">
                <a16:creationId xmlns:a16="http://schemas.microsoft.com/office/drawing/2014/main" id="{8BC43ADE-2992-47A0-9BA4-2161EA4036D6}"/>
              </a:ext>
            </a:extLst>
          </p:cNvPr>
          <p:cNvSpPr>
            <a:spLocks noGrp="1"/>
          </p:cNvSpPr>
          <p:nvPr>
            <p:ph idx="1"/>
          </p:nvPr>
        </p:nvSpPr>
        <p:spPr>
          <a:xfrm>
            <a:off x="1141412" y="2249486"/>
            <a:ext cx="10318276" cy="4186939"/>
          </a:xfrm>
        </p:spPr>
        <p:txBody>
          <a:bodyPr>
            <a:normAutofit fontScale="77500" lnSpcReduction="20000"/>
          </a:bodyPr>
          <a:lstStyle/>
          <a:p>
            <a:r>
              <a:rPr lang="zh-CN" altLang="en-US" dirty="0"/>
              <a:t>在需要中断的情况下用这句开启时基：</a:t>
            </a:r>
            <a:endParaRPr lang="en-US" altLang="zh-CN" dirty="0"/>
          </a:p>
          <a:p>
            <a:pPr marL="0" indent="0">
              <a:buNone/>
            </a:pPr>
            <a:r>
              <a:rPr lang="en-US" altLang="zh-CN" dirty="0" err="1"/>
              <a:t>HAL_StatusTypeDef</a:t>
            </a:r>
            <a:r>
              <a:rPr lang="en-US" altLang="zh-CN" dirty="0"/>
              <a:t> </a:t>
            </a:r>
            <a:r>
              <a:rPr lang="en-US" altLang="zh-CN" dirty="0" err="1"/>
              <a:t>HAL_TIM_Base_Start_IT</a:t>
            </a:r>
            <a:r>
              <a:rPr lang="en-US" altLang="zh-CN" dirty="0"/>
              <a:t>(</a:t>
            </a:r>
            <a:r>
              <a:rPr lang="en-US" altLang="zh-CN" dirty="0" err="1"/>
              <a:t>TIM_HandleTypeDef</a:t>
            </a:r>
            <a:r>
              <a:rPr lang="en-US" altLang="zh-CN" dirty="0"/>
              <a:t> *</a:t>
            </a:r>
            <a:r>
              <a:rPr lang="en-US" altLang="zh-CN" dirty="0" err="1"/>
              <a:t>htim</a:t>
            </a:r>
            <a:r>
              <a:rPr lang="en-US" altLang="zh-CN" dirty="0"/>
              <a:t>);</a:t>
            </a:r>
          </a:p>
          <a:p>
            <a:pPr marL="0" indent="0">
              <a:buNone/>
            </a:pPr>
            <a:r>
              <a:rPr lang="zh-CN" altLang="en-US" dirty="0"/>
              <a:t>更新中断回调函数：</a:t>
            </a:r>
          </a:p>
          <a:p>
            <a:pPr marL="0" indent="0">
              <a:buNone/>
            </a:pPr>
            <a:r>
              <a:rPr lang="en-US" altLang="zh-CN" dirty="0"/>
              <a:t>void </a:t>
            </a:r>
            <a:r>
              <a:rPr lang="en-US" altLang="zh-CN" dirty="0" err="1"/>
              <a:t>HAL_TIM_PeriodElapsedCallback</a:t>
            </a:r>
            <a:r>
              <a:rPr lang="en-US" altLang="zh-CN" dirty="0"/>
              <a:t>(</a:t>
            </a:r>
            <a:r>
              <a:rPr lang="en-US" altLang="zh-CN" dirty="0" err="1"/>
              <a:t>TIM_HandleTypeDef</a:t>
            </a:r>
            <a:r>
              <a:rPr lang="en-US" altLang="zh-CN" dirty="0"/>
              <a:t> *</a:t>
            </a:r>
            <a:r>
              <a:rPr lang="en-US" altLang="zh-CN" dirty="0" err="1"/>
              <a:t>htim</a:t>
            </a:r>
            <a:r>
              <a:rPr lang="en-US" altLang="zh-CN" dirty="0"/>
              <a:t>)</a:t>
            </a:r>
          </a:p>
          <a:p>
            <a:pPr marL="0" indent="0">
              <a:buNone/>
            </a:pPr>
            <a:r>
              <a:rPr lang="en-US" altLang="zh-CN" dirty="0"/>
              <a:t>{</a:t>
            </a:r>
          </a:p>
          <a:p>
            <a:pPr marL="0" indent="0">
              <a:buNone/>
            </a:pPr>
            <a:r>
              <a:rPr lang="en-US" altLang="zh-CN" dirty="0"/>
              <a:t>	if(</a:t>
            </a:r>
            <a:r>
              <a:rPr lang="en-US" altLang="zh-CN" dirty="0" err="1"/>
              <a:t>htim</a:t>
            </a:r>
            <a:r>
              <a:rPr lang="en-US" altLang="zh-CN" dirty="0"/>
              <a:t>-&gt;Instance == TIM1)   //</a:t>
            </a:r>
            <a:r>
              <a:rPr lang="zh-CN" altLang="en-US" dirty="0"/>
              <a:t>判断是哪个定时器触发的中断</a:t>
            </a:r>
          </a:p>
          <a:p>
            <a:pPr marL="0" indent="0">
              <a:buNone/>
            </a:pPr>
            <a:r>
              <a:rPr lang="zh-CN" altLang="en-US" dirty="0"/>
              <a:t>	</a:t>
            </a:r>
            <a:r>
              <a:rPr lang="en-US" altLang="zh-CN" dirty="0"/>
              <a:t>{</a:t>
            </a:r>
          </a:p>
          <a:p>
            <a:pPr marL="0" indent="0">
              <a:buNone/>
            </a:pPr>
            <a:r>
              <a:rPr lang="en-US" altLang="zh-CN" dirty="0"/>
              <a:t>	</a:t>
            </a:r>
          </a:p>
          <a:p>
            <a:pPr marL="0" indent="0">
              <a:buNone/>
            </a:pPr>
            <a:r>
              <a:rPr lang="en-US" altLang="zh-CN" dirty="0"/>
              <a:t>	}</a:t>
            </a:r>
          </a:p>
          <a:p>
            <a:pPr marL="0" indent="0">
              <a:buNone/>
            </a:pPr>
            <a:r>
              <a:rPr lang="en-US" altLang="zh-CN" dirty="0"/>
              <a:t>}</a:t>
            </a:r>
            <a:endParaRPr lang="zh-CN" altLang="en-US" dirty="0"/>
          </a:p>
        </p:txBody>
      </p:sp>
    </p:spTree>
    <p:extLst>
      <p:ext uri="{BB962C8B-B14F-4D97-AF65-F5344CB8AC3E}">
        <p14:creationId xmlns:p14="http://schemas.microsoft.com/office/powerpoint/2010/main" val="4252105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70606C-3A2D-4E5B-AB23-F190FA6C66B5}"/>
              </a:ext>
            </a:extLst>
          </p:cNvPr>
          <p:cNvSpPr>
            <a:spLocks noGrp="1"/>
          </p:cNvSpPr>
          <p:nvPr>
            <p:ph type="title"/>
          </p:nvPr>
        </p:nvSpPr>
        <p:spPr/>
        <p:txBody>
          <a:bodyPr/>
          <a:lstStyle/>
          <a:p>
            <a:r>
              <a:rPr lang="en-US" altLang="zh-CN" dirty="0"/>
              <a:t>TIM</a:t>
            </a:r>
            <a:r>
              <a:rPr lang="zh-CN" altLang="en-US" dirty="0"/>
              <a:t>的外围结构</a:t>
            </a:r>
          </a:p>
        </p:txBody>
      </p:sp>
      <p:sp>
        <p:nvSpPr>
          <p:cNvPr id="3" name="内容占位符 2">
            <a:extLst>
              <a:ext uri="{FF2B5EF4-FFF2-40B4-BE49-F238E27FC236}">
                <a16:creationId xmlns:a16="http://schemas.microsoft.com/office/drawing/2014/main" id="{D8A3C6D6-605D-4822-A976-8A2D775C9F4E}"/>
              </a:ext>
            </a:extLst>
          </p:cNvPr>
          <p:cNvSpPr>
            <a:spLocks noGrp="1"/>
          </p:cNvSpPr>
          <p:nvPr>
            <p:ph idx="1"/>
          </p:nvPr>
        </p:nvSpPr>
        <p:spPr/>
        <p:txBody>
          <a:bodyPr/>
          <a:lstStyle/>
          <a:p>
            <a:r>
              <a:rPr lang="zh-CN" altLang="en-US" dirty="0"/>
              <a:t>刚刚我们所用到的功能其实只有时基单元，但是通用</a:t>
            </a:r>
            <a:r>
              <a:rPr lang="en-US" altLang="zh-CN" dirty="0"/>
              <a:t>&amp;</a:t>
            </a:r>
            <a:r>
              <a:rPr lang="zh-CN" altLang="en-US" dirty="0"/>
              <a:t>高级定时器还有非常复杂的外围结构，包括选择不同的输入源，以及四个独立的</a:t>
            </a:r>
            <a:r>
              <a:rPr lang="en-US" altLang="zh-CN" dirty="0"/>
              <a:t>CHANNEL</a:t>
            </a:r>
            <a:r>
              <a:rPr lang="zh-CN" altLang="en-US" dirty="0"/>
              <a:t>（可用于输入</a:t>
            </a:r>
            <a:r>
              <a:rPr lang="en-US" altLang="zh-CN" dirty="0"/>
              <a:t>/</a:t>
            </a:r>
            <a:r>
              <a:rPr lang="zh-CN" altLang="en-US" dirty="0"/>
              <a:t>输出）以及</a:t>
            </a:r>
            <a:r>
              <a:rPr lang="en-US" altLang="zh-CN" dirty="0"/>
              <a:t>….(pdf</a:t>
            </a:r>
            <a:r>
              <a:rPr lang="zh-CN" altLang="en-US" dirty="0"/>
              <a:t>里面有定时器的框图，在这里就不放了）</a:t>
            </a:r>
            <a:r>
              <a:rPr lang="en-US" altLang="zh-CN" dirty="0"/>
              <a:t>….</a:t>
            </a:r>
            <a:r>
              <a:rPr lang="zh-CN" altLang="en-US" dirty="0"/>
              <a:t>有非常多复杂的功能，今天我们主要要认识的是：</a:t>
            </a:r>
            <a:endParaRPr lang="en-US" altLang="zh-CN" dirty="0"/>
          </a:p>
          <a:p>
            <a:pPr marL="0" indent="0">
              <a:buNone/>
            </a:pPr>
            <a:r>
              <a:rPr lang="en-US" altLang="zh-CN" dirty="0"/>
              <a:t>	</a:t>
            </a:r>
            <a:r>
              <a:rPr lang="zh-CN" altLang="en-US" sz="4000" dirty="0"/>
              <a:t>使用四个独立的通道输出</a:t>
            </a:r>
            <a:r>
              <a:rPr lang="en-US" altLang="zh-CN" sz="4000" dirty="0"/>
              <a:t>PWM</a:t>
            </a:r>
            <a:r>
              <a:rPr lang="zh-CN" altLang="en-US" sz="4000" dirty="0"/>
              <a:t>波</a:t>
            </a:r>
            <a:endParaRPr lang="en-US" altLang="zh-CN" dirty="0"/>
          </a:p>
        </p:txBody>
      </p:sp>
    </p:spTree>
    <p:extLst>
      <p:ext uri="{BB962C8B-B14F-4D97-AF65-F5344CB8AC3E}">
        <p14:creationId xmlns:p14="http://schemas.microsoft.com/office/powerpoint/2010/main" val="4165836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7CD82A-5744-4324-A3F6-736069723C9B}"/>
              </a:ext>
            </a:extLst>
          </p:cNvPr>
          <p:cNvSpPr>
            <a:spLocks noGrp="1"/>
          </p:cNvSpPr>
          <p:nvPr>
            <p:ph type="title"/>
          </p:nvPr>
        </p:nvSpPr>
        <p:spPr/>
        <p:txBody>
          <a:bodyPr/>
          <a:lstStyle/>
          <a:p>
            <a:r>
              <a:rPr lang="zh-CN" altLang="en-US" dirty="0"/>
              <a:t>什么是</a:t>
            </a:r>
            <a:r>
              <a:rPr lang="en-US" altLang="zh-CN" dirty="0"/>
              <a:t>PWM</a:t>
            </a:r>
            <a:endParaRPr lang="zh-CN" altLang="en-US" dirty="0"/>
          </a:p>
        </p:txBody>
      </p:sp>
      <p:sp>
        <p:nvSpPr>
          <p:cNvPr id="3" name="内容占位符 2">
            <a:extLst>
              <a:ext uri="{FF2B5EF4-FFF2-40B4-BE49-F238E27FC236}">
                <a16:creationId xmlns:a16="http://schemas.microsoft.com/office/drawing/2014/main" id="{E2F5160F-D6E3-47E9-A728-A0869C5AEFD8}"/>
              </a:ext>
            </a:extLst>
          </p:cNvPr>
          <p:cNvSpPr>
            <a:spLocks noGrp="1"/>
          </p:cNvSpPr>
          <p:nvPr>
            <p:ph idx="1"/>
          </p:nvPr>
        </p:nvSpPr>
        <p:spPr/>
        <p:txBody>
          <a:bodyPr/>
          <a:lstStyle/>
          <a:p>
            <a:r>
              <a:rPr lang="en-US" altLang="zh-CN" b="0" i="0" dirty="0">
                <a:solidFill>
                  <a:srgbClr val="4D4D4D"/>
                </a:solidFill>
                <a:effectLst/>
                <a:latin typeface="-apple-system"/>
              </a:rPr>
              <a:t>Pulse Width Modulation</a:t>
            </a:r>
            <a:r>
              <a:rPr lang="zh-CN" altLang="en-US" b="0" i="0" dirty="0">
                <a:solidFill>
                  <a:srgbClr val="4D4D4D"/>
                </a:solidFill>
                <a:effectLst/>
                <a:latin typeface="-apple-system"/>
              </a:rPr>
              <a:t>，即脉冲宽度调试，</a:t>
            </a:r>
            <a:r>
              <a:rPr lang="zh-CN" altLang="en-US" dirty="0">
                <a:solidFill>
                  <a:srgbClr val="4D4D4D"/>
                </a:solidFill>
                <a:latin typeface="-apple-system"/>
              </a:rPr>
              <a:t>即</a:t>
            </a:r>
            <a:r>
              <a:rPr lang="zh-CN" altLang="en-US" b="0" i="0" dirty="0">
                <a:solidFill>
                  <a:srgbClr val="4D4D4D"/>
                </a:solidFill>
                <a:effectLst/>
                <a:latin typeface="-apple-system"/>
              </a:rPr>
              <a:t>可以调制脉冲的周期</a:t>
            </a:r>
            <a:r>
              <a:rPr lang="en-US" altLang="zh-CN" b="0" i="0" dirty="0">
                <a:solidFill>
                  <a:srgbClr val="4D4D4D"/>
                </a:solidFill>
                <a:effectLst/>
                <a:latin typeface="-apple-system"/>
              </a:rPr>
              <a:t>/</a:t>
            </a:r>
            <a:r>
              <a:rPr lang="zh-CN" altLang="en-US" b="0" i="0" dirty="0">
                <a:solidFill>
                  <a:srgbClr val="4D4D4D"/>
                </a:solidFill>
                <a:effectLst/>
                <a:latin typeface="-apple-system"/>
              </a:rPr>
              <a:t>占空比从而改变高</a:t>
            </a:r>
            <a:r>
              <a:rPr lang="en-US" altLang="zh-CN" b="0" i="0" dirty="0">
                <a:solidFill>
                  <a:srgbClr val="4D4D4D"/>
                </a:solidFill>
                <a:effectLst/>
                <a:latin typeface="-apple-system"/>
              </a:rPr>
              <a:t>&amp;</a:t>
            </a:r>
            <a:r>
              <a:rPr lang="zh-CN" altLang="en-US" dirty="0">
                <a:solidFill>
                  <a:srgbClr val="4D4D4D"/>
                </a:solidFill>
                <a:latin typeface="-apple-system"/>
              </a:rPr>
              <a:t>低</a:t>
            </a:r>
            <a:r>
              <a:rPr lang="zh-CN" altLang="en-US" b="0" i="0" dirty="0">
                <a:solidFill>
                  <a:srgbClr val="4D4D4D"/>
                </a:solidFill>
                <a:effectLst/>
                <a:latin typeface="-apple-system"/>
              </a:rPr>
              <a:t>电平的宽度</a:t>
            </a:r>
            <a:r>
              <a:rPr lang="en-US" altLang="zh-CN" b="0" i="0" dirty="0">
                <a:solidFill>
                  <a:srgbClr val="4D4D4D"/>
                </a:solidFill>
                <a:effectLst/>
                <a:latin typeface="-apple-system"/>
              </a:rPr>
              <a:t>/</a:t>
            </a:r>
            <a:r>
              <a:rPr lang="zh-CN" altLang="en-US" b="0" i="0" dirty="0">
                <a:solidFill>
                  <a:srgbClr val="4D4D4D"/>
                </a:solidFill>
                <a:effectLst/>
                <a:latin typeface="-apple-system"/>
              </a:rPr>
              <a:t>等效模拟电压的大小（因应用需求而异）</a:t>
            </a:r>
            <a:endParaRPr lang="en-US" altLang="zh-CN" b="0" i="0" dirty="0">
              <a:solidFill>
                <a:srgbClr val="4D4D4D"/>
              </a:solidFill>
              <a:effectLst/>
              <a:latin typeface="-apple-system"/>
            </a:endParaRPr>
          </a:p>
          <a:p>
            <a:r>
              <a:rPr lang="zh-CN" altLang="en-US" dirty="0">
                <a:solidFill>
                  <a:srgbClr val="4D4D4D"/>
                </a:solidFill>
                <a:latin typeface="-apple-system"/>
              </a:rPr>
              <a:t>它可以通过调节占空比（高电平占整个脉冲长度的比例）改变数字信号控制中只有</a:t>
            </a:r>
            <a:r>
              <a:rPr lang="en-US" altLang="zh-CN" dirty="0">
                <a:solidFill>
                  <a:srgbClr val="4D4D4D"/>
                </a:solidFill>
                <a:latin typeface="-apple-system"/>
              </a:rPr>
              <a:t>0/1</a:t>
            </a:r>
            <a:r>
              <a:rPr lang="zh-CN" altLang="en-US" dirty="0">
                <a:solidFill>
                  <a:srgbClr val="4D4D4D"/>
                </a:solidFill>
                <a:latin typeface="-apple-system"/>
              </a:rPr>
              <a:t>的二极化状态，实现等效输出连续变化的模拟量（某种程度上可以当作一个</a:t>
            </a:r>
            <a:r>
              <a:rPr lang="en-US" altLang="zh-CN" dirty="0">
                <a:solidFill>
                  <a:srgbClr val="4D4D4D"/>
                </a:solidFill>
                <a:latin typeface="-apple-system"/>
              </a:rPr>
              <a:t>DAC</a:t>
            </a:r>
            <a:r>
              <a:rPr lang="zh-CN" altLang="en-US" dirty="0">
                <a:solidFill>
                  <a:srgbClr val="4D4D4D"/>
                </a:solidFill>
                <a:latin typeface="-apple-system"/>
              </a:rPr>
              <a:t>）</a:t>
            </a:r>
            <a:endParaRPr lang="zh-CN" altLang="en-US" dirty="0"/>
          </a:p>
        </p:txBody>
      </p:sp>
    </p:spTree>
    <p:extLst>
      <p:ext uri="{BB962C8B-B14F-4D97-AF65-F5344CB8AC3E}">
        <p14:creationId xmlns:p14="http://schemas.microsoft.com/office/powerpoint/2010/main" val="3990370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组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长方形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pic>
          <p:nvPicPr>
            <p:cNvPr id="176" name="图片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pic>
        <p:nvPicPr>
          <p:cNvPr id="4" name="图片 3" descr="电路板特写">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5597" y="10"/>
            <a:ext cx="7558541" cy="6857990"/>
          </a:xfrm>
          <a:prstGeom prst="rect">
            <a:avLst/>
          </a:prstGeom>
        </p:spPr>
      </p:pic>
      <p:grpSp>
        <p:nvGrpSpPr>
          <p:cNvPr id="178" name="组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长方形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0" name="任意多边形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1" name="任意多边形(F)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2" name="长方形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3" name="任意多边形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4" name="任意多边形(F)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5" name="任意多边形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6" name="任意多边形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7" name="任意多边形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8" name="任意多边形(F)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9" name="任意多边形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0" name="任意多边形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1" name="任意多边形(F)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2" name="任意多边形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3" name="任意多边形(F)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4" name="任意多边形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5" name="任意多边形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6" name="任意多边形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7" name="任意多边形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8" name="任意多边形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9" name="任意多边形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0" name="任意多边形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1" name="任意多边形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2" name="任意多边形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3" name="任意多边形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4" name="任意多边形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5" name="任意多边形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6" name="任意多边形(F)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7" name="长方形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08" name="任意多边形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9" name="任意多边形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0" name="任意多边形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1" name="任意多边形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2" name="任意多边形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3" name="任意多边形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4" name="任意多边形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5" name="任意多边形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6" name="任意多边形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7" name="任意多边形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8" name="任意多边形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9" name="长方形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20" name="任意多边形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1" name="任意多边形(F)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2" name="任意多边形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3" name="任意多边形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4" name="任意多边形(F)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5" name="任意多边形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6" name="任意多边形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7" name="任意多边形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8" name="任意多边形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9" name="任意多边形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0" name="任意多边形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1" name="任意多边形(F)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2" name="任意多边形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grpSp>
      <p:sp>
        <p:nvSpPr>
          <p:cNvPr id="2" name="标题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rtlCol="0">
            <a:normAutofit/>
          </a:bodyPr>
          <a:lstStyle/>
          <a:p>
            <a:pPr rtl="0"/>
            <a:r>
              <a:rPr lang="zh-CN" altLang="en-US" sz="3200" dirty="0"/>
              <a:t>本节课重点</a:t>
            </a:r>
          </a:p>
        </p:txBody>
      </p:sp>
      <p:sp>
        <p:nvSpPr>
          <p:cNvPr id="3" name="内容占位符 2">
            <a:extLst>
              <a:ext uri="{FF2B5EF4-FFF2-40B4-BE49-F238E27FC236}">
                <a16:creationId xmlns:a16="http://schemas.microsoft.com/office/drawing/2014/main" id="{78399AB7-9E36-4EAD-B44A-9E0CEA24AACE}"/>
              </a:ext>
            </a:extLst>
          </p:cNvPr>
          <p:cNvSpPr>
            <a:spLocks noGrp="1"/>
          </p:cNvSpPr>
          <p:nvPr>
            <p:ph idx="1"/>
          </p:nvPr>
        </p:nvSpPr>
        <p:spPr>
          <a:xfrm>
            <a:off x="7962519" y="2249487"/>
            <a:ext cx="3084892" cy="3541714"/>
          </a:xfrm>
        </p:spPr>
        <p:txBody>
          <a:bodyPr rtlCol="0">
            <a:normAutofit/>
          </a:bodyPr>
          <a:lstStyle/>
          <a:p>
            <a:pPr rtl="0">
              <a:lnSpc>
                <a:spcPct val="110000"/>
              </a:lnSpc>
            </a:pPr>
            <a:r>
              <a:rPr lang="zh-CN" altLang="en-US" sz="1600" dirty="0"/>
              <a:t>时基单元的计数原理以及其计数频率的计算方法</a:t>
            </a:r>
            <a:endParaRPr lang="en-US" altLang="zh-CN" sz="1600" dirty="0"/>
          </a:p>
          <a:p>
            <a:pPr marL="0" indent="0" rtl="0">
              <a:lnSpc>
                <a:spcPct val="110000"/>
              </a:lnSpc>
              <a:buNone/>
            </a:pPr>
            <a:r>
              <a:rPr lang="en-US" altLang="zh-CN" sz="1600" dirty="0"/>
              <a:t>	    --</a:t>
            </a:r>
            <a:r>
              <a:rPr lang="zh-CN" altLang="en-US" sz="1200" dirty="0"/>
              <a:t>手搓微秒定时器</a:t>
            </a:r>
            <a:endParaRPr lang="en-US" altLang="zh-CN" sz="1600" dirty="0"/>
          </a:p>
          <a:p>
            <a:pPr rtl="0">
              <a:lnSpc>
                <a:spcPct val="110000"/>
              </a:lnSpc>
            </a:pPr>
            <a:r>
              <a:rPr lang="en-US" altLang="zh-CN" sz="1600" dirty="0"/>
              <a:t>TIM</a:t>
            </a:r>
            <a:r>
              <a:rPr lang="zh-CN" altLang="en-US" sz="1600" dirty="0"/>
              <a:t>外设的更新中断</a:t>
            </a:r>
            <a:endParaRPr lang="en-US" altLang="zh-CN" sz="1600" dirty="0"/>
          </a:p>
          <a:p>
            <a:pPr rtl="0">
              <a:lnSpc>
                <a:spcPct val="110000"/>
              </a:lnSpc>
            </a:pPr>
            <a:endParaRPr lang="en-US" altLang="zh-CN" sz="1600" dirty="0"/>
          </a:p>
          <a:p>
            <a:pPr rtl="0">
              <a:lnSpc>
                <a:spcPct val="110000"/>
              </a:lnSpc>
            </a:pPr>
            <a:r>
              <a:rPr lang="zh-CN" altLang="en-US" sz="1600" dirty="0"/>
              <a:t>什么是</a:t>
            </a:r>
            <a:r>
              <a:rPr lang="en-US" altLang="zh-CN" sz="1600" dirty="0"/>
              <a:t>PWM</a:t>
            </a:r>
          </a:p>
          <a:p>
            <a:pPr marL="457200" lvl="1" indent="0">
              <a:lnSpc>
                <a:spcPct val="110000"/>
              </a:lnSpc>
              <a:buNone/>
            </a:pPr>
            <a:r>
              <a:rPr lang="en-US" altLang="zh-CN" sz="1200" dirty="0"/>
              <a:t>	   --</a:t>
            </a:r>
            <a:r>
              <a:rPr lang="zh-CN" altLang="en-US" sz="1200" dirty="0"/>
              <a:t>点亮呼吸灯</a:t>
            </a:r>
          </a:p>
        </p:txBody>
      </p:sp>
    </p:spTree>
    <p:extLst>
      <p:ext uri="{BB962C8B-B14F-4D97-AF65-F5344CB8AC3E}">
        <p14:creationId xmlns:p14="http://schemas.microsoft.com/office/powerpoint/2010/main" val="1094849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4DB3B602-1F20-4EF3-8DA0-57532BB14EDD}"/>
              </a:ext>
            </a:extLst>
          </p:cNvPr>
          <p:cNvPicPr>
            <a:picLocks noGrp="1" noChangeAspect="1"/>
          </p:cNvPicPr>
          <p:nvPr>
            <p:ph idx="1"/>
          </p:nvPr>
        </p:nvPicPr>
        <p:blipFill>
          <a:blip r:embed="rId2"/>
          <a:stretch>
            <a:fillRect/>
          </a:stretch>
        </p:blipFill>
        <p:spPr>
          <a:xfrm>
            <a:off x="97855" y="99579"/>
            <a:ext cx="9526063" cy="5024623"/>
          </a:xfrm>
        </p:spPr>
      </p:pic>
      <p:pic>
        <p:nvPicPr>
          <p:cNvPr id="9" name="图片 8">
            <a:extLst>
              <a:ext uri="{FF2B5EF4-FFF2-40B4-BE49-F238E27FC236}">
                <a16:creationId xmlns:a16="http://schemas.microsoft.com/office/drawing/2014/main" id="{C36EB8C4-81C7-4DA4-A148-DB4BF2F3EEC3}"/>
              </a:ext>
            </a:extLst>
          </p:cNvPr>
          <p:cNvPicPr>
            <a:picLocks noChangeAspect="1"/>
          </p:cNvPicPr>
          <p:nvPr/>
        </p:nvPicPr>
        <p:blipFill>
          <a:blip r:embed="rId3"/>
          <a:stretch>
            <a:fillRect/>
          </a:stretch>
        </p:blipFill>
        <p:spPr>
          <a:xfrm>
            <a:off x="8195272" y="4377841"/>
            <a:ext cx="3996728" cy="2533598"/>
          </a:xfrm>
          <a:prstGeom prst="rect">
            <a:avLst/>
          </a:prstGeom>
        </p:spPr>
      </p:pic>
    </p:spTree>
    <p:extLst>
      <p:ext uri="{BB962C8B-B14F-4D97-AF65-F5344CB8AC3E}">
        <p14:creationId xmlns:p14="http://schemas.microsoft.com/office/powerpoint/2010/main" val="3115587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66954C-F62D-41EB-BD6E-376D6FC29AA0}"/>
              </a:ext>
            </a:extLst>
          </p:cNvPr>
          <p:cNvSpPr>
            <a:spLocks noGrp="1"/>
          </p:cNvSpPr>
          <p:nvPr>
            <p:ph type="title"/>
          </p:nvPr>
        </p:nvSpPr>
        <p:spPr/>
        <p:txBody>
          <a:bodyPr/>
          <a:lstStyle/>
          <a:p>
            <a:r>
              <a:rPr lang="en-US" altLang="zh-CN" dirty="0"/>
              <a:t>PWM</a:t>
            </a:r>
            <a:r>
              <a:rPr lang="zh-CN" altLang="en-US" dirty="0"/>
              <a:t>的三个参数</a:t>
            </a:r>
          </a:p>
        </p:txBody>
      </p:sp>
      <p:sp>
        <p:nvSpPr>
          <p:cNvPr id="3" name="内容占位符 2">
            <a:extLst>
              <a:ext uri="{FF2B5EF4-FFF2-40B4-BE49-F238E27FC236}">
                <a16:creationId xmlns:a16="http://schemas.microsoft.com/office/drawing/2014/main" id="{FEA02696-F3C6-4F71-ACE7-765A14CD6C38}"/>
              </a:ext>
            </a:extLst>
          </p:cNvPr>
          <p:cNvSpPr>
            <a:spLocks noGrp="1"/>
          </p:cNvSpPr>
          <p:nvPr>
            <p:ph idx="1"/>
          </p:nvPr>
        </p:nvSpPr>
        <p:spPr>
          <a:xfrm>
            <a:off x="874218" y="1816038"/>
            <a:ext cx="9905999" cy="3541714"/>
          </a:xfrm>
        </p:spPr>
        <p:txBody>
          <a:bodyPr/>
          <a:lstStyle/>
          <a:p>
            <a:r>
              <a:rPr lang="zh-CN" altLang="en-US" dirty="0"/>
              <a:t>频率</a:t>
            </a:r>
            <a:r>
              <a:rPr lang="en-US" altLang="zh-CN" dirty="0"/>
              <a:t>/</a:t>
            </a:r>
            <a:r>
              <a:rPr lang="zh-CN" altLang="en-US" dirty="0"/>
              <a:t>周期：</a:t>
            </a:r>
            <a:r>
              <a:rPr lang="en-US" altLang="zh-CN" dirty="0" err="1"/>
              <a:t>pwm</a:t>
            </a:r>
            <a:r>
              <a:rPr lang="zh-CN" altLang="en-US" dirty="0"/>
              <a:t>波电平一高一低为一周期，频率为周期倒数</a:t>
            </a:r>
            <a:endParaRPr lang="en-US" altLang="zh-CN" dirty="0"/>
          </a:p>
          <a:p>
            <a:r>
              <a:rPr lang="zh-CN" altLang="en-US" dirty="0"/>
              <a:t>占空比（</a:t>
            </a:r>
            <a:r>
              <a:rPr lang="en-US" altLang="zh-CN" dirty="0"/>
              <a:t>duty): </a:t>
            </a:r>
            <a:r>
              <a:rPr lang="zh-CN" altLang="en-US" dirty="0"/>
              <a:t>在一个周期内高电平时长的比例</a:t>
            </a:r>
            <a:endParaRPr lang="en-US" altLang="zh-CN" dirty="0"/>
          </a:p>
          <a:p>
            <a:r>
              <a:rPr lang="zh-CN" altLang="en-US" dirty="0"/>
              <a:t>分辨率：占空比变化的快慢（细腻程度）</a:t>
            </a:r>
          </a:p>
        </p:txBody>
      </p:sp>
      <p:pic>
        <p:nvPicPr>
          <p:cNvPr id="5" name="图片 4">
            <a:extLst>
              <a:ext uri="{FF2B5EF4-FFF2-40B4-BE49-F238E27FC236}">
                <a16:creationId xmlns:a16="http://schemas.microsoft.com/office/drawing/2014/main" id="{DF226167-453E-4419-8CE8-B7CE93402C1D}"/>
              </a:ext>
            </a:extLst>
          </p:cNvPr>
          <p:cNvPicPr>
            <a:picLocks noChangeAspect="1"/>
          </p:cNvPicPr>
          <p:nvPr/>
        </p:nvPicPr>
        <p:blipFill>
          <a:blip r:embed="rId2"/>
          <a:stretch>
            <a:fillRect/>
          </a:stretch>
        </p:blipFill>
        <p:spPr>
          <a:xfrm>
            <a:off x="934294" y="3785300"/>
            <a:ext cx="9183382" cy="2372056"/>
          </a:xfrm>
          <a:prstGeom prst="rect">
            <a:avLst/>
          </a:prstGeom>
        </p:spPr>
      </p:pic>
    </p:spTree>
    <p:extLst>
      <p:ext uri="{BB962C8B-B14F-4D97-AF65-F5344CB8AC3E}">
        <p14:creationId xmlns:p14="http://schemas.microsoft.com/office/powerpoint/2010/main" val="2655434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E09E2-F53C-4957-83D8-E9A1E648D5A3}"/>
              </a:ext>
            </a:extLst>
          </p:cNvPr>
          <p:cNvSpPr>
            <a:spLocks noGrp="1"/>
          </p:cNvSpPr>
          <p:nvPr>
            <p:ph type="title"/>
          </p:nvPr>
        </p:nvSpPr>
        <p:spPr/>
        <p:txBody>
          <a:bodyPr/>
          <a:lstStyle/>
          <a:p>
            <a:r>
              <a:rPr lang="en-US" altLang="zh-CN" dirty="0" err="1"/>
              <a:t>Pwm</a:t>
            </a:r>
            <a:r>
              <a:rPr lang="zh-CN" altLang="en-US" dirty="0"/>
              <a:t>频率与占空比的计算</a:t>
            </a:r>
          </a:p>
        </p:txBody>
      </p:sp>
      <p:sp>
        <p:nvSpPr>
          <p:cNvPr id="3" name="内容占位符 2">
            <a:extLst>
              <a:ext uri="{FF2B5EF4-FFF2-40B4-BE49-F238E27FC236}">
                <a16:creationId xmlns:a16="http://schemas.microsoft.com/office/drawing/2014/main" id="{EAF4087E-EF06-4592-8DBC-58B16901D835}"/>
              </a:ext>
            </a:extLst>
          </p:cNvPr>
          <p:cNvSpPr>
            <a:spLocks noGrp="1"/>
          </p:cNvSpPr>
          <p:nvPr>
            <p:ph idx="1"/>
          </p:nvPr>
        </p:nvSpPr>
        <p:spPr/>
        <p:txBody>
          <a:bodyPr/>
          <a:lstStyle/>
          <a:p>
            <a:r>
              <a:rPr lang="zh-CN" altLang="en-US" dirty="0"/>
              <a:t>（</a:t>
            </a:r>
            <a:r>
              <a:rPr lang="en-US" altLang="zh-CN" dirty="0"/>
              <a:t>CK_PSC</a:t>
            </a:r>
            <a:r>
              <a:rPr lang="zh-CN" altLang="en-US" dirty="0"/>
              <a:t>就是</a:t>
            </a:r>
            <a:r>
              <a:rPr lang="en-US" altLang="zh-CN" dirty="0" err="1"/>
              <a:t>TIMx_clk</a:t>
            </a:r>
            <a:r>
              <a:rPr lang="en-US" altLang="zh-CN" dirty="0"/>
              <a:t>)</a:t>
            </a:r>
          </a:p>
          <a:p>
            <a:endParaRPr lang="zh-CN" altLang="en-US" dirty="0"/>
          </a:p>
        </p:txBody>
      </p:sp>
      <p:pic>
        <p:nvPicPr>
          <p:cNvPr id="7" name="图片 6">
            <a:extLst>
              <a:ext uri="{FF2B5EF4-FFF2-40B4-BE49-F238E27FC236}">
                <a16:creationId xmlns:a16="http://schemas.microsoft.com/office/drawing/2014/main" id="{D9E1C871-9875-49D9-AAEA-2B1292897A49}"/>
              </a:ext>
            </a:extLst>
          </p:cNvPr>
          <p:cNvPicPr>
            <a:picLocks noChangeAspect="1"/>
          </p:cNvPicPr>
          <p:nvPr/>
        </p:nvPicPr>
        <p:blipFill>
          <a:blip r:embed="rId2"/>
          <a:stretch>
            <a:fillRect/>
          </a:stretch>
        </p:blipFill>
        <p:spPr>
          <a:xfrm>
            <a:off x="1068779" y="2941738"/>
            <a:ext cx="9622345" cy="1968709"/>
          </a:xfrm>
          <a:prstGeom prst="rect">
            <a:avLst/>
          </a:prstGeom>
        </p:spPr>
      </p:pic>
    </p:spTree>
    <p:extLst>
      <p:ext uri="{BB962C8B-B14F-4D97-AF65-F5344CB8AC3E}">
        <p14:creationId xmlns:p14="http://schemas.microsoft.com/office/powerpoint/2010/main" val="557648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78B511-3402-4871-A73B-DA28FA32DC5F}"/>
              </a:ext>
            </a:extLst>
          </p:cNvPr>
          <p:cNvSpPr>
            <a:spLocks noGrp="1"/>
          </p:cNvSpPr>
          <p:nvPr>
            <p:ph type="title"/>
          </p:nvPr>
        </p:nvSpPr>
        <p:spPr/>
        <p:txBody>
          <a:bodyPr/>
          <a:lstStyle/>
          <a:p>
            <a:r>
              <a:rPr lang="zh-CN" altLang="en-US" dirty="0"/>
              <a:t>使用</a:t>
            </a:r>
            <a:r>
              <a:rPr lang="en-US" altLang="zh-CN" dirty="0" err="1"/>
              <a:t>pwm</a:t>
            </a:r>
            <a:r>
              <a:rPr lang="zh-CN" altLang="en-US" dirty="0"/>
              <a:t>点亮呼吸灯</a:t>
            </a:r>
          </a:p>
        </p:txBody>
      </p:sp>
      <p:sp>
        <p:nvSpPr>
          <p:cNvPr id="3" name="内容占位符 2">
            <a:extLst>
              <a:ext uri="{FF2B5EF4-FFF2-40B4-BE49-F238E27FC236}">
                <a16:creationId xmlns:a16="http://schemas.microsoft.com/office/drawing/2014/main" id="{D707C26A-41DA-4576-87F5-797E57E9FB95}"/>
              </a:ext>
            </a:extLst>
          </p:cNvPr>
          <p:cNvSpPr>
            <a:spLocks noGrp="1"/>
          </p:cNvSpPr>
          <p:nvPr>
            <p:ph idx="1"/>
          </p:nvPr>
        </p:nvSpPr>
        <p:spPr/>
        <p:txBody>
          <a:bodyPr/>
          <a:lstStyle/>
          <a:p>
            <a:r>
              <a:rPr lang="zh-CN" altLang="en-US" dirty="0"/>
              <a:t>什么是呼吸灯</a:t>
            </a:r>
            <a:r>
              <a:rPr lang="en-US" altLang="zh-CN" dirty="0"/>
              <a:t>---</a:t>
            </a:r>
            <a:r>
              <a:rPr lang="zh-CN" altLang="en-US" dirty="0"/>
              <a:t>呼吸灯是指灯的亮度柔和而连续地周期性亮灭，就像平缓地呼吸一样</a:t>
            </a:r>
            <a:endParaRPr lang="en-US" altLang="zh-CN" dirty="0"/>
          </a:p>
          <a:p>
            <a:r>
              <a:rPr lang="zh-CN" altLang="en-US" dirty="0"/>
              <a:t>当</a:t>
            </a:r>
            <a:r>
              <a:rPr lang="en-US" altLang="zh-CN" dirty="0" err="1"/>
              <a:t>pwm</a:t>
            </a:r>
            <a:r>
              <a:rPr lang="zh-CN" altLang="en-US" dirty="0"/>
              <a:t>的</a:t>
            </a:r>
            <a:r>
              <a:rPr lang="zh-CN" altLang="en-US" b="1" dirty="0"/>
              <a:t>频率足够高</a:t>
            </a:r>
            <a:r>
              <a:rPr lang="zh-CN" altLang="en-US" dirty="0"/>
              <a:t>时，其占空比的变化反应在人眼中就是模拟电压的高低（占空比高则亮度高，占空比低则亮度低）因此我们可以通过使占空比连续增长与连续降低实现让</a:t>
            </a:r>
            <a:r>
              <a:rPr lang="en-US" altLang="zh-CN" dirty="0"/>
              <a:t>led”</a:t>
            </a:r>
            <a:r>
              <a:rPr lang="zh-CN" altLang="en-US" dirty="0"/>
              <a:t>呼吸</a:t>
            </a:r>
            <a:r>
              <a:rPr lang="en-US" altLang="zh-CN" dirty="0"/>
              <a:t>”</a:t>
            </a:r>
            <a:r>
              <a:rPr lang="zh-CN" altLang="en-US" dirty="0"/>
              <a:t>的效果</a:t>
            </a:r>
            <a:endParaRPr lang="en-US" altLang="zh-CN" dirty="0"/>
          </a:p>
          <a:p>
            <a:r>
              <a:rPr lang="zh-CN" altLang="en-US" dirty="0"/>
              <a:t>注意我们点亮的</a:t>
            </a:r>
            <a:r>
              <a:rPr lang="en-US" altLang="zh-CN" dirty="0"/>
              <a:t>led</a:t>
            </a:r>
            <a:r>
              <a:rPr lang="zh-CN" altLang="en-US" dirty="0"/>
              <a:t>还是</a:t>
            </a:r>
            <a:r>
              <a:rPr lang="en-US" altLang="zh-CN" dirty="0"/>
              <a:t>PC13</a:t>
            </a:r>
            <a:r>
              <a:rPr lang="zh-CN" altLang="en-US" dirty="0"/>
              <a:t>，但是这个时候我们不需要去配置</a:t>
            </a:r>
            <a:r>
              <a:rPr lang="en-US" altLang="zh-CN" dirty="0"/>
              <a:t>PC13</a:t>
            </a:r>
            <a:r>
              <a:rPr lang="zh-CN" altLang="en-US" dirty="0"/>
              <a:t>本身，而是将</a:t>
            </a:r>
            <a:r>
              <a:rPr lang="en-US" altLang="zh-CN" dirty="0"/>
              <a:t>TIM</a:t>
            </a:r>
            <a:r>
              <a:rPr lang="zh-CN" altLang="en-US" dirty="0"/>
              <a:t>的</a:t>
            </a:r>
            <a:r>
              <a:rPr lang="en-US" altLang="zh-CN" dirty="0" err="1"/>
              <a:t>CHx</a:t>
            </a:r>
            <a:r>
              <a:rPr lang="zh-CN" altLang="en-US" dirty="0"/>
              <a:t>引脚生成的</a:t>
            </a:r>
            <a:r>
              <a:rPr lang="en-US" altLang="zh-CN" dirty="0" err="1"/>
              <a:t>pwm</a:t>
            </a:r>
            <a:r>
              <a:rPr lang="zh-CN" altLang="en-US" dirty="0"/>
              <a:t>直接引入</a:t>
            </a:r>
            <a:r>
              <a:rPr lang="en-US" altLang="zh-CN" dirty="0"/>
              <a:t>PC13</a:t>
            </a:r>
            <a:endParaRPr lang="zh-CN" altLang="en-US" dirty="0"/>
          </a:p>
        </p:txBody>
      </p:sp>
    </p:spTree>
    <p:extLst>
      <p:ext uri="{BB962C8B-B14F-4D97-AF65-F5344CB8AC3E}">
        <p14:creationId xmlns:p14="http://schemas.microsoft.com/office/powerpoint/2010/main" val="3385914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981250-44B4-4288-B8A3-1821358485FF}"/>
              </a:ext>
            </a:extLst>
          </p:cNvPr>
          <p:cNvSpPr>
            <a:spLocks noGrp="1"/>
          </p:cNvSpPr>
          <p:nvPr>
            <p:ph type="title"/>
          </p:nvPr>
        </p:nvSpPr>
        <p:spPr/>
        <p:txBody>
          <a:bodyPr/>
          <a:lstStyle/>
          <a:p>
            <a:r>
              <a:rPr lang="zh-CN" altLang="en-US" dirty="0"/>
              <a:t>配置</a:t>
            </a:r>
            <a:r>
              <a:rPr lang="en-US" altLang="zh-CN" dirty="0"/>
              <a:t>PWM</a:t>
            </a:r>
            <a:endParaRPr lang="zh-CN" altLang="en-US" dirty="0"/>
          </a:p>
        </p:txBody>
      </p:sp>
      <p:sp>
        <p:nvSpPr>
          <p:cNvPr id="3" name="内容占位符 2">
            <a:extLst>
              <a:ext uri="{FF2B5EF4-FFF2-40B4-BE49-F238E27FC236}">
                <a16:creationId xmlns:a16="http://schemas.microsoft.com/office/drawing/2014/main" id="{C6054B51-0C8A-4DB2-9AA9-5CA99736F485}"/>
              </a:ext>
            </a:extLst>
          </p:cNvPr>
          <p:cNvSpPr>
            <a:spLocks noGrp="1"/>
          </p:cNvSpPr>
          <p:nvPr>
            <p:ph idx="1"/>
          </p:nvPr>
        </p:nvSpPr>
        <p:spPr/>
        <p:txBody>
          <a:bodyPr/>
          <a:lstStyle/>
          <a:p>
            <a:r>
              <a:rPr lang="zh-CN" altLang="en-US" dirty="0"/>
              <a:t>挑一个通道，</a:t>
            </a:r>
            <a:endParaRPr lang="en-US" altLang="zh-CN" dirty="0"/>
          </a:p>
          <a:p>
            <a:pPr marL="0" indent="0">
              <a:buNone/>
            </a:pPr>
            <a:r>
              <a:rPr lang="zh-CN" altLang="en-US" dirty="0"/>
              <a:t>选择</a:t>
            </a:r>
            <a:r>
              <a:rPr lang="en-US" altLang="zh-CN" dirty="0"/>
              <a:t>PWM Generation</a:t>
            </a:r>
          </a:p>
          <a:p>
            <a:pPr marL="0" indent="0">
              <a:buNone/>
            </a:pPr>
            <a:endParaRPr lang="en-US" altLang="zh-CN" dirty="0"/>
          </a:p>
          <a:p>
            <a:pPr marL="0" indent="0">
              <a:buNone/>
            </a:pPr>
            <a:r>
              <a:rPr lang="en-US" altLang="zh-CN" dirty="0"/>
              <a:t>*</a:t>
            </a:r>
            <a:r>
              <a:rPr lang="zh-CN" altLang="en-US" dirty="0"/>
              <a:t>思考为什么要选择这个</a:t>
            </a:r>
            <a:endParaRPr lang="en-US" altLang="zh-CN" dirty="0"/>
          </a:p>
          <a:p>
            <a:pPr marL="0" indent="0">
              <a:buNone/>
            </a:pPr>
            <a:r>
              <a:rPr lang="en-US" altLang="zh-CN" dirty="0"/>
              <a:t>PSC</a:t>
            </a:r>
            <a:r>
              <a:rPr lang="zh-CN" altLang="en-US" dirty="0"/>
              <a:t>和</a:t>
            </a:r>
            <a:r>
              <a:rPr lang="en-US" altLang="zh-CN" dirty="0"/>
              <a:t>ARR?</a:t>
            </a:r>
          </a:p>
          <a:p>
            <a:endParaRPr lang="zh-CN" altLang="en-US" dirty="0"/>
          </a:p>
        </p:txBody>
      </p:sp>
      <p:pic>
        <p:nvPicPr>
          <p:cNvPr id="5" name="图片 4">
            <a:extLst>
              <a:ext uri="{FF2B5EF4-FFF2-40B4-BE49-F238E27FC236}">
                <a16:creationId xmlns:a16="http://schemas.microsoft.com/office/drawing/2014/main" id="{C5070441-15F2-4EEA-B9ED-C1798553CFBA}"/>
              </a:ext>
            </a:extLst>
          </p:cNvPr>
          <p:cNvPicPr>
            <a:picLocks noChangeAspect="1"/>
          </p:cNvPicPr>
          <p:nvPr/>
        </p:nvPicPr>
        <p:blipFill>
          <a:blip r:embed="rId2"/>
          <a:stretch>
            <a:fillRect/>
          </a:stretch>
        </p:blipFill>
        <p:spPr>
          <a:xfrm>
            <a:off x="4686135" y="0"/>
            <a:ext cx="7344229" cy="6858000"/>
          </a:xfrm>
          <a:prstGeom prst="rect">
            <a:avLst/>
          </a:prstGeom>
        </p:spPr>
      </p:pic>
    </p:spTree>
    <p:extLst>
      <p:ext uri="{BB962C8B-B14F-4D97-AF65-F5344CB8AC3E}">
        <p14:creationId xmlns:p14="http://schemas.microsoft.com/office/powerpoint/2010/main" val="3698489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9E27F-4BDF-41E9-99B9-D598C19458AF}"/>
              </a:ext>
            </a:extLst>
          </p:cNvPr>
          <p:cNvSpPr>
            <a:spLocks noGrp="1"/>
          </p:cNvSpPr>
          <p:nvPr>
            <p:ph type="title"/>
          </p:nvPr>
        </p:nvSpPr>
        <p:spPr/>
        <p:txBody>
          <a:bodyPr/>
          <a:lstStyle/>
          <a:p>
            <a:r>
              <a:rPr lang="zh-CN" altLang="en-US" dirty="0"/>
              <a:t>函数</a:t>
            </a:r>
            <a:r>
              <a:rPr lang="en-US" altLang="zh-CN" dirty="0"/>
              <a:t>/</a:t>
            </a:r>
            <a:r>
              <a:rPr lang="zh-CN" altLang="en-US" dirty="0"/>
              <a:t>宏定义</a:t>
            </a:r>
          </a:p>
        </p:txBody>
      </p:sp>
      <p:sp>
        <p:nvSpPr>
          <p:cNvPr id="3" name="内容占位符 2">
            <a:extLst>
              <a:ext uri="{FF2B5EF4-FFF2-40B4-BE49-F238E27FC236}">
                <a16:creationId xmlns:a16="http://schemas.microsoft.com/office/drawing/2014/main" id="{D858F4D7-6C1C-43A6-A5C1-DBA9E21649CB}"/>
              </a:ext>
            </a:extLst>
          </p:cNvPr>
          <p:cNvSpPr>
            <a:spLocks noGrp="1"/>
          </p:cNvSpPr>
          <p:nvPr>
            <p:ph idx="1"/>
          </p:nvPr>
        </p:nvSpPr>
        <p:spPr/>
        <p:txBody>
          <a:bodyPr>
            <a:normAutofit/>
          </a:bodyPr>
          <a:lstStyle/>
          <a:p>
            <a:r>
              <a:rPr lang="zh-CN" altLang="en-US" dirty="0"/>
              <a:t>启动</a:t>
            </a:r>
            <a:r>
              <a:rPr lang="en-US" altLang="zh-CN" dirty="0"/>
              <a:t>PWM</a:t>
            </a:r>
            <a:r>
              <a:rPr lang="zh-CN" altLang="en-US" dirty="0"/>
              <a:t>（启动</a:t>
            </a:r>
            <a:r>
              <a:rPr lang="en-US" altLang="zh-CN" dirty="0"/>
              <a:t>PWM</a:t>
            </a:r>
            <a:r>
              <a:rPr lang="zh-CN" altLang="en-US" dirty="0"/>
              <a:t>之前记得也要启动时基！）</a:t>
            </a:r>
            <a:r>
              <a:rPr lang="en-US" altLang="zh-CN" dirty="0" err="1"/>
              <a:t>HAL_StatusTypeDef</a:t>
            </a:r>
            <a:r>
              <a:rPr lang="en-US" altLang="zh-CN" dirty="0"/>
              <a:t> </a:t>
            </a:r>
            <a:r>
              <a:rPr lang="en-US" altLang="zh-CN" dirty="0" err="1"/>
              <a:t>HAL_TIM_PWM_Start</a:t>
            </a:r>
            <a:r>
              <a:rPr lang="en-US" altLang="zh-CN" dirty="0"/>
              <a:t>(</a:t>
            </a:r>
            <a:r>
              <a:rPr lang="en-US" altLang="zh-CN" dirty="0" err="1"/>
              <a:t>TIM_HandleTypeDef</a:t>
            </a:r>
            <a:r>
              <a:rPr lang="en-US" altLang="zh-CN" dirty="0"/>
              <a:t> *</a:t>
            </a:r>
            <a:r>
              <a:rPr lang="en-US" altLang="zh-CN" dirty="0" err="1"/>
              <a:t>htim</a:t>
            </a:r>
            <a:r>
              <a:rPr lang="en-US" altLang="zh-CN" dirty="0"/>
              <a:t>, uint32_t Channel) ;</a:t>
            </a:r>
          </a:p>
          <a:p>
            <a:pPr marL="0" indent="0">
              <a:buNone/>
            </a:pPr>
            <a:r>
              <a:rPr lang="zh-CN" altLang="en-US" dirty="0"/>
              <a:t>设置</a:t>
            </a:r>
            <a:r>
              <a:rPr lang="en-US" altLang="zh-CN" dirty="0"/>
              <a:t>CCR</a:t>
            </a:r>
          </a:p>
          <a:p>
            <a:pPr marL="0" indent="0">
              <a:buNone/>
            </a:pPr>
            <a:r>
              <a:rPr lang="en-US" altLang="zh-CN" dirty="0"/>
              <a:t>__HAL_TIM_SET_COMPARE(__HANDLE__, __CHANNEL__, __COMPARE__);</a:t>
            </a:r>
          </a:p>
          <a:p>
            <a:pPr marL="0" indent="0">
              <a:buNone/>
            </a:pPr>
            <a:r>
              <a:rPr lang="zh-CN" altLang="en-US" dirty="0"/>
              <a:t>修改</a:t>
            </a:r>
            <a:r>
              <a:rPr lang="en-US" altLang="zh-CN" dirty="0"/>
              <a:t>ARR</a:t>
            </a:r>
            <a:r>
              <a:rPr lang="zh-CN" altLang="en-US" dirty="0"/>
              <a:t>的宏定义同上</a:t>
            </a:r>
          </a:p>
        </p:txBody>
      </p:sp>
    </p:spTree>
    <p:extLst>
      <p:ext uri="{BB962C8B-B14F-4D97-AF65-F5344CB8AC3E}">
        <p14:creationId xmlns:p14="http://schemas.microsoft.com/office/powerpoint/2010/main" val="1542626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4E257D-8066-4DC6-82D3-B13B5CB6764A}"/>
              </a:ext>
            </a:extLst>
          </p:cNvPr>
          <p:cNvSpPr>
            <a:spLocks noGrp="1"/>
          </p:cNvSpPr>
          <p:nvPr>
            <p:ph type="title"/>
          </p:nvPr>
        </p:nvSpPr>
        <p:spPr>
          <a:xfrm>
            <a:off x="874217" y="2801597"/>
            <a:ext cx="9905998" cy="1478570"/>
          </a:xfrm>
        </p:spPr>
        <p:txBody>
          <a:bodyPr/>
          <a:lstStyle/>
          <a:p>
            <a:r>
              <a:rPr lang="zh-CN" altLang="en-US" dirty="0"/>
              <a:t>请大家思考一下如何实现用</a:t>
            </a:r>
            <a:r>
              <a:rPr lang="en-US" altLang="zh-CN" dirty="0"/>
              <a:t>PWM</a:t>
            </a:r>
            <a:r>
              <a:rPr lang="zh-CN" altLang="en-US" dirty="0"/>
              <a:t>点亮呼吸灯叭！</a:t>
            </a:r>
          </a:p>
        </p:txBody>
      </p:sp>
      <p:sp>
        <p:nvSpPr>
          <p:cNvPr id="3" name="内容占位符 2">
            <a:extLst>
              <a:ext uri="{FF2B5EF4-FFF2-40B4-BE49-F238E27FC236}">
                <a16:creationId xmlns:a16="http://schemas.microsoft.com/office/drawing/2014/main" id="{DC7DABB4-688C-428B-A73C-860BAED85917}"/>
              </a:ext>
            </a:extLst>
          </p:cNvPr>
          <p:cNvSpPr>
            <a:spLocks noGrp="1"/>
          </p:cNvSpPr>
          <p:nvPr>
            <p:ph idx="1"/>
          </p:nvPr>
        </p:nvSpPr>
        <p:spPr>
          <a:xfrm>
            <a:off x="1058284" y="4280167"/>
            <a:ext cx="9905999" cy="695594"/>
          </a:xfrm>
        </p:spPr>
        <p:txBody>
          <a:bodyPr/>
          <a:lstStyle/>
          <a:p>
            <a:r>
              <a:rPr lang="zh-CN" altLang="en-US" dirty="0"/>
              <a:t>这次没有白给答案了噢 大家自己努力一下</a:t>
            </a:r>
            <a:r>
              <a:rPr lang="en-US" altLang="zh-CN" dirty="0"/>
              <a:t>~</a:t>
            </a:r>
            <a:endParaRPr lang="zh-CN" altLang="en-US" dirty="0"/>
          </a:p>
        </p:txBody>
      </p:sp>
    </p:spTree>
    <p:extLst>
      <p:ext uri="{BB962C8B-B14F-4D97-AF65-F5344CB8AC3E}">
        <p14:creationId xmlns:p14="http://schemas.microsoft.com/office/powerpoint/2010/main" val="3018653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E4988C-D0DB-4895-92F7-B3A68C6A3B03}"/>
              </a:ext>
            </a:extLst>
          </p:cNvPr>
          <p:cNvSpPr>
            <a:spLocks noGrp="1"/>
          </p:cNvSpPr>
          <p:nvPr>
            <p:ph type="title"/>
          </p:nvPr>
        </p:nvSpPr>
        <p:spPr/>
        <p:txBody>
          <a:bodyPr/>
          <a:lstStyle/>
          <a:p>
            <a:r>
              <a:rPr lang="en-US" altLang="zh-CN" dirty="0"/>
              <a:t>TIPS</a:t>
            </a:r>
            <a:endParaRPr lang="zh-CN" altLang="en-US" dirty="0"/>
          </a:p>
        </p:txBody>
      </p:sp>
      <p:sp>
        <p:nvSpPr>
          <p:cNvPr id="4" name="Rectangle 1">
            <a:extLst>
              <a:ext uri="{FF2B5EF4-FFF2-40B4-BE49-F238E27FC236}">
                <a16:creationId xmlns:a16="http://schemas.microsoft.com/office/drawing/2014/main" id="{D7DAAF85-81A2-450C-A40F-5B2E613A95CC}"/>
              </a:ext>
            </a:extLst>
          </p:cNvPr>
          <p:cNvSpPr>
            <a:spLocks noGrp="1" noChangeArrowheads="1"/>
          </p:cNvSpPr>
          <p:nvPr>
            <p:ph idx="1"/>
          </p:nvPr>
        </p:nvSpPr>
        <p:spPr bwMode="auto">
          <a:xfrm>
            <a:off x="1141413" y="2092347"/>
            <a:ext cx="9736384" cy="2657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0" i="0" u="none" strike="noStrike" cap="none" normalizeH="0" baseline="0" dirty="0">
                <a:ln>
                  <a:noFill/>
                </a:ln>
                <a:solidFill>
                  <a:srgbClr val="333333"/>
                </a:solidFill>
                <a:effectLst/>
                <a:latin typeface="Arial" panose="020B0604020202020204" pitchFamily="34" charset="0"/>
                <a:ea typeface="Open Sans" panose="020B0604020202020204" pitchFamily="34" charset="0"/>
              </a:rPr>
              <a:t>易错点提醒</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0" i="0" u="none" strike="noStrike" cap="none" normalizeH="0" baseline="0" dirty="0">
                <a:ln>
                  <a:noFill/>
                </a:ln>
                <a:solidFill>
                  <a:srgbClr val="333333"/>
                </a:solidFill>
                <a:effectLst/>
                <a:latin typeface="Arial" panose="020B0604020202020204" pitchFamily="34" charset="0"/>
                <a:ea typeface="Open Sans" panose="020B0604020202020204" pitchFamily="34" charset="0"/>
              </a:rPr>
              <a:t>如果发现led长亮，可能是延迟的问题噢，因为就算是cnt从0自增到100，</a:t>
            </a:r>
            <a:endParaRPr kumimoji="0" lang="en-US" altLang="zh-CN" sz="2000" b="0" i="0" u="none" strike="noStrike" cap="none" normalizeH="0" baseline="0" dirty="0">
              <a:ln>
                <a:noFill/>
              </a:ln>
              <a:solidFill>
                <a:srgbClr val="333333"/>
              </a:solidFill>
              <a:effectLst/>
              <a:latin typeface="Arial" panose="020B0604020202020204" pitchFamily="34" charset="0"/>
              <a:ea typeface="Open Sans"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altLang="zh-CN" sz="2000" dirty="0">
                <a:solidFill>
                  <a:srgbClr val="333333"/>
                </a:solidFill>
                <a:latin typeface="Arial" panose="020B0604020202020204" pitchFamily="34" charset="0"/>
                <a:ea typeface="Open Sans" panose="020B0604020202020204" pitchFamily="34" charset="0"/>
              </a:rPr>
              <a:t> </a:t>
            </a:r>
            <a:r>
              <a:rPr kumimoji="0" lang="zh-CN" altLang="zh-CN" sz="2000" b="0" i="0" u="none" strike="noStrike" cap="none" normalizeH="0" baseline="0" dirty="0">
                <a:ln>
                  <a:noFill/>
                </a:ln>
                <a:solidFill>
                  <a:srgbClr val="333333"/>
                </a:solidFill>
                <a:effectLst/>
                <a:latin typeface="Arial" panose="020B0604020202020204" pitchFamily="34" charset="0"/>
                <a:ea typeface="Open Sans" panose="020B0604020202020204" pitchFamily="34" charset="0"/>
              </a:rPr>
              <a:t>中间的时间间隔也非常非常短，会让人眼产生这是长亮的错觉</a:t>
            </a:r>
            <a:endParaRPr kumimoji="0" lang="en-US" altLang="zh-CN" sz="2000" b="0" i="0" u="none" strike="noStrike" cap="none" normalizeH="0" baseline="0" dirty="0">
              <a:ln>
                <a:noFill/>
              </a:ln>
              <a:solidFill>
                <a:srgbClr val="333333"/>
              </a:solidFill>
              <a:effectLst/>
              <a:latin typeface="Arial" panose="020B0604020202020204" pitchFamily="34" charset="0"/>
              <a:ea typeface="Open Sans"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altLang="zh-CN" sz="2000" dirty="0">
                <a:solidFill>
                  <a:srgbClr val="333333"/>
                </a:solidFill>
                <a:latin typeface="Arial" panose="020B0604020202020204" pitchFamily="34" charset="0"/>
                <a:ea typeface="Open Sans" panose="020B0604020202020204" pitchFamily="34" charset="0"/>
              </a:rPr>
              <a:t> </a:t>
            </a:r>
            <a:r>
              <a:rPr lang="zh-CN" altLang="en-US" sz="2000" dirty="0">
                <a:solidFill>
                  <a:srgbClr val="333333"/>
                </a:solidFill>
                <a:latin typeface="Arial" panose="020B0604020202020204" pitchFamily="34" charset="0"/>
                <a:ea typeface="Open Sans" panose="020B0604020202020204" pitchFamily="34" charset="0"/>
              </a:rPr>
              <a:t>在每一步后面都加一个</a:t>
            </a:r>
            <a:r>
              <a:rPr lang="en-US" altLang="zh-CN" sz="2000" dirty="0" err="1">
                <a:solidFill>
                  <a:srgbClr val="333333"/>
                </a:solidFill>
                <a:latin typeface="Arial" panose="020B0604020202020204" pitchFamily="34" charset="0"/>
                <a:ea typeface="Open Sans" panose="020B0604020202020204" pitchFamily="34" charset="0"/>
              </a:rPr>
              <a:t>HAL_Delay</a:t>
            </a:r>
            <a:r>
              <a:rPr lang="en-US" altLang="zh-CN" sz="2000" dirty="0">
                <a:solidFill>
                  <a:srgbClr val="333333"/>
                </a:solidFill>
                <a:latin typeface="Arial" panose="020B0604020202020204" pitchFamily="34" charset="0"/>
                <a:ea typeface="Open Sans" panose="020B0604020202020204" pitchFamily="34" charset="0"/>
              </a:rPr>
              <a:t>(10)</a:t>
            </a:r>
            <a:r>
              <a:rPr lang="zh-CN" altLang="en-US" sz="2000" dirty="0">
                <a:solidFill>
                  <a:srgbClr val="333333"/>
                </a:solidFill>
                <a:latin typeface="Arial" panose="020B0604020202020204" pitchFamily="34" charset="0"/>
                <a:ea typeface="Open Sans" panose="020B0604020202020204" pitchFamily="34" charset="0"/>
              </a:rPr>
              <a:t>试试吧</a:t>
            </a:r>
            <a:endParaRPr kumimoji="0" lang="zh-CN" altLang="zh-CN" sz="2000" b="0" i="0" u="none" strike="noStrike" cap="none" normalizeH="0" baseline="0" dirty="0">
              <a:ln>
                <a:noFill/>
              </a:ln>
              <a:solidFill>
                <a:srgbClr val="333333"/>
              </a:solidFill>
              <a:effectLst/>
              <a:latin typeface="Arial" panose="020B0604020202020204" pitchFamily="34" charset="0"/>
              <a:ea typeface="Open Sans"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0" i="0" u="none" strike="noStrike" cap="none" normalizeH="0" baseline="0" dirty="0">
                <a:ln>
                  <a:noFill/>
                </a:ln>
                <a:solidFill>
                  <a:srgbClr val="333333"/>
                </a:solidFill>
                <a:effectLst/>
                <a:latin typeface="Arial" panose="020B0604020202020204" pitchFamily="34" charset="0"/>
                <a:ea typeface="Open Sans" panose="020B0604020202020204" pitchFamily="34" charset="0"/>
              </a:rPr>
              <a:t>cnt的变量类型是需要留心的，如果cnt是uint类型，那么cnt自减的时候</a:t>
            </a:r>
            <a:endParaRPr kumimoji="0" lang="en-US" altLang="zh-CN" sz="2000" b="0" i="0" u="none" strike="noStrike" cap="none" normalizeH="0" baseline="0" dirty="0">
              <a:ln>
                <a:noFill/>
              </a:ln>
              <a:solidFill>
                <a:srgbClr val="333333"/>
              </a:solidFill>
              <a:effectLst/>
              <a:latin typeface="Arial" panose="020B0604020202020204" pitchFamily="34" charset="0"/>
              <a:ea typeface="Open Sans"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altLang="zh-CN" sz="2000" dirty="0">
                <a:solidFill>
                  <a:srgbClr val="333333"/>
                </a:solidFill>
                <a:latin typeface="Arial" panose="020B0604020202020204" pitchFamily="34" charset="0"/>
                <a:ea typeface="Open Sans" panose="020B0604020202020204" pitchFamily="34" charset="0"/>
              </a:rPr>
              <a:t> </a:t>
            </a:r>
            <a:r>
              <a:rPr kumimoji="0" lang="zh-CN" altLang="zh-CN" sz="2000" b="0" i="0" u="none" strike="noStrike" cap="none" normalizeH="0" baseline="0" dirty="0">
                <a:ln>
                  <a:noFill/>
                </a:ln>
                <a:solidFill>
                  <a:srgbClr val="333333"/>
                </a:solidFill>
                <a:effectLst/>
                <a:latin typeface="Arial" panose="020B0604020202020204" pitchFamily="34" charset="0"/>
                <a:ea typeface="Open Sans" panose="020B0604020202020204" pitchFamily="34" charset="0"/>
              </a:rPr>
              <a:t>边界再写cnt&gt;=0就不合适了。为什么嘞？</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2748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3ABFA6-5A39-4E5F-B66C-AD65CA600FFD}"/>
              </a:ext>
            </a:extLst>
          </p:cNvPr>
          <p:cNvSpPr>
            <a:spLocks noGrp="1"/>
          </p:cNvSpPr>
          <p:nvPr>
            <p:ph type="title"/>
          </p:nvPr>
        </p:nvSpPr>
        <p:spPr/>
        <p:txBody>
          <a:bodyPr/>
          <a:lstStyle/>
          <a:p>
            <a:r>
              <a:rPr lang="en-US" altLang="zh-CN" dirty="0"/>
              <a:t>Dk</a:t>
            </a:r>
            <a:r>
              <a:rPr lang="zh-CN" altLang="en-US" dirty="0"/>
              <a:t>作业</a:t>
            </a:r>
            <a:r>
              <a:rPr lang="en-US" altLang="zh-CN" dirty="0"/>
              <a:t>3</a:t>
            </a:r>
            <a:endParaRPr lang="zh-CN" altLang="en-US" dirty="0"/>
          </a:p>
        </p:txBody>
      </p:sp>
      <p:sp>
        <p:nvSpPr>
          <p:cNvPr id="3" name="内容占位符 2">
            <a:extLst>
              <a:ext uri="{FF2B5EF4-FFF2-40B4-BE49-F238E27FC236}">
                <a16:creationId xmlns:a16="http://schemas.microsoft.com/office/drawing/2014/main" id="{133B7C88-508A-4060-B9D0-24BA5AC49529}"/>
              </a:ext>
            </a:extLst>
          </p:cNvPr>
          <p:cNvSpPr>
            <a:spLocks noGrp="1"/>
          </p:cNvSpPr>
          <p:nvPr>
            <p:ph idx="1"/>
          </p:nvPr>
        </p:nvSpPr>
        <p:spPr/>
        <p:txBody>
          <a:bodyPr/>
          <a:lstStyle/>
          <a:p>
            <a:r>
              <a:rPr lang="zh-CN" altLang="en-US" dirty="0"/>
              <a:t>用</a:t>
            </a:r>
            <a:r>
              <a:rPr lang="en-US" altLang="zh-CN" dirty="0"/>
              <a:t>PWM</a:t>
            </a:r>
            <a:r>
              <a:rPr lang="zh-CN" altLang="en-US" dirty="0"/>
              <a:t>实现呼吸灯（</a:t>
            </a:r>
            <a:r>
              <a:rPr lang="en-US" altLang="zh-CN" dirty="0"/>
              <a:t>4</a:t>
            </a:r>
            <a:r>
              <a:rPr lang="zh-CN" altLang="en-US" dirty="0"/>
              <a:t>分）</a:t>
            </a:r>
            <a:endParaRPr lang="en-US" altLang="zh-CN" dirty="0"/>
          </a:p>
          <a:p>
            <a:r>
              <a:rPr lang="zh-CN" altLang="en-US" dirty="0"/>
              <a:t>手搓微秒定时器，并用它来使步进电机转得更快（具体速度不要求，只要体现出自己写的延迟函数并将它应用于步进的控制中即可，推荐使用多文件编程） （</a:t>
            </a:r>
            <a:r>
              <a:rPr lang="en-US" altLang="zh-CN" dirty="0"/>
              <a:t>2</a:t>
            </a:r>
            <a:r>
              <a:rPr lang="zh-CN" altLang="en-US" dirty="0"/>
              <a:t>分）</a:t>
            </a:r>
            <a:endParaRPr lang="en-US" altLang="zh-CN" dirty="0"/>
          </a:p>
          <a:p>
            <a:r>
              <a:rPr lang="zh-CN" altLang="en-US" dirty="0"/>
              <a:t>使用</a:t>
            </a:r>
            <a:r>
              <a:rPr lang="zh-CN" altLang="en-US" b="1" dirty="0"/>
              <a:t>定时更新中断</a:t>
            </a:r>
            <a:r>
              <a:rPr lang="zh-CN" altLang="en-US" dirty="0"/>
              <a:t>改变步进电机转向，要求每秒改变一次方向（</a:t>
            </a:r>
            <a:r>
              <a:rPr lang="en-US" altLang="zh-CN" dirty="0"/>
              <a:t>4</a:t>
            </a:r>
            <a:r>
              <a:rPr lang="zh-CN" altLang="en-US" dirty="0"/>
              <a:t>分）</a:t>
            </a:r>
            <a:endParaRPr lang="en-US" altLang="zh-CN" dirty="0"/>
          </a:p>
          <a:p>
            <a:pPr marL="0" indent="0">
              <a:buNone/>
            </a:pPr>
            <a:r>
              <a:rPr lang="en-US" altLang="zh-CN" dirty="0"/>
              <a:t>Ps.</a:t>
            </a:r>
            <a:r>
              <a:rPr lang="zh-CN" altLang="en-US" dirty="0"/>
              <a:t>第一项使用一个独立工程，第二三项放在同一个工程里实现</a:t>
            </a:r>
            <a:endParaRPr lang="en-US" altLang="zh-CN" dirty="0"/>
          </a:p>
          <a:p>
            <a:pPr marL="0" indent="0">
              <a:buNone/>
            </a:pPr>
            <a:endParaRPr lang="en-US" altLang="zh-CN" dirty="0"/>
          </a:p>
          <a:p>
            <a:pPr marL="0" indent="0">
              <a:buNone/>
            </a:pPr>
            <a:endParaRPr lang="en-US" altLang="zh-CN" dirty="0"/>
          </a:p>
          <a:p>
            <a:endParaRPr lang="zh-CN" altLang="en-US" dirty="0"/>
          </a:p>
        </p:txBody>
      </p:sp>
    </p:spTree>
    <p:extLst>
      <p:ext uri="{BB962C8B-B14F-4D97-AF65-F5344CB8AC3E}">
        <p14:creationId xmlns:p14="http://schemas.microsoft.com/office/powerpoint/2010/main" val="2530120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91245F-3863-44A1-9556-AA0339114C35}"/>
              </a:ext>
            </a:extLst>
          </p:cNvPr>
          <p:cNvSpPr>
            <a:spLocks noGrp="1"/>
          </p:cNvSpPr>
          <p:nvPr>
            <p:ph type="title"/>
          </p:nvPr>
        </p:nvSpPr>
        <p:spPr/>
        <p:txBody>
          <a:bodyPr/>
          <a:lstStyle/>
          <a:p>
            <a:r>
              <a:rPr lang="zh-CN" altLang="en-US" dirty="0"/>
              <a:t>认识</a:t>
            </a:r>
            <a:r>
              <a:rPr lang="en-US" altLang="zh-CN" dirty="0"/>
              <a:t>stm32</a:t>
            </a:r>
            <a:r>
              <a:rPr lang="zh-CN" altLang="en-US" dirty="0"/>
              <a:t>的时钟系统</a:t>
            </a:r>
          </a:p>
        </p:txBody>
      </p:sp>
      <p:sp>
        <p:nvSpPr>
          <p:cNvPr id="3" name="文本占位符 2">
            <a:extLst>
              <a:ext uri="{FF2B5EF4-FFF2-40B4-BE49-F238E27FC236}">
                <a16:creationId xmlns:a16="http://schemas.microsoft.com/office/drawing/2014/main" id="{F1A3FE89-D776-4ED6-9616-763A82D23F57}"/>
              </a:ext>
            </a:extLst>
          </p:cNvPr>
          <p:cNvSpPr>
            <a:spLocks noGrp="1"/>
          </p:cNvSpPr>
          <p:nvPr>
            <p:ph type="body" idx="1"/>
          </p:nvPr>
        </p:nvSpPr>
        <p:spPr/>
        <p:txBody>
          <a:bodyPr/>
          <a:lstStyle/>
          <a:p>
            <a:r>
              <a:rPr lang="en-US" altLang="zh-CN" dirty="0"/>
              <a:t>RCC</a:t>
            </a:r>
            <a:r>
              <a:rPr lang="zh-CN" altLang="en-US" dirty="0"/>
              <a:t>与时钟树</a:t>
            </a:r>
          </a:p>
        </p:txBody>
      </p:sp>
    </p:spTree>
    <p:extLst>
      <p:ext uri="{BB962C8B-B14F-4D97-AF65-F5344CB8AC3E}">
        <p14:creationId xmlns:p14="http://schemas.microsoft.com/office/powerpoint/2010/main" val="1673106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7D74C-4571-44A3-9897-54FF1F124B9E}"/>
              </a:ext>
            </a:extLst>
          </p:cNvPr>
          <p:cNvSpPr>
            <a:spLocks noGrp="1"/>
          </p:cNvSpPr>
          <p:nvPr>
            <p:ph type="title"/>
          </p:nvPr>
        </p:nvSpPr>
        <p:spPr/>
        <p:txBody>
          <a:bodyPr/>
          <a:lstStyle/>
          <a:p>
            <a:r>
              <a:rPr lang="zh-CN" altLang="en-US" dirty="0"/>
              <a:t>时钟在单片机中的作用</a:t>
            </a:r>
          </a:p>
        </p:txBody>
      </p:sp>
      <p:sp>
        <p:nvSpPr>
          <p:cNvPr id="3" name="内容占位符 2">
            <a:extLst>
              <a:ext uri="{FF2B5EF4-FFF2-40B4-BE49-F238E27FC236}">
                <a16:creationId xmlns:a16="http://schemas.microsoft.com/office/drawing/2014/main" id="{87712049-AB41-4DC2-BFBC-EC5028D9F1BE}"/>
              </a:ext>
            </a:extLst>
          </p:cNvPr>
          <p:cNvSpPr>
            <a:spLocks noGrp="1"/>
          </p:cNvSpPr>
          <p:nvPr>
            <p:ph idx="1"/>
          </p:nvPr>
        </p:nvSpPr>
        <p:spPr/>
        <p:txBody>
          <a:bodyPr/>
          <a:lstStyle/>
          <a:p>
            <a:r>
              <a:rPr lang="zh-CN" altLang="en-US" b="1" i="0" dirty="0">
                <a:solidFill>
                  <a:srgbClr val="4D4D4D"/>
                </a:solidFill>
                <a:effectLst/>
                <a:latin typeface="-apple-system"/>
              </a:rPr>
              <a:t>时钟是单片机运行的基础，时钟信号推动单片机内各个部分执行相应的指令。</a:t>
            </a:r>
            <a:r>
              <a:rPr lang="zh-CN" altLang="en-US" b="0" i="0" dirty="0">
                <a:solidFill>
                  <a:srgbClr val="4D4D4D"/>
                </a:solidFill>
                <a:effectLst/>
                <a:latin typeface="-apple-system"/>
              </a:rPr>
              <a:t>时钟系统就是</a:t>
            </a:r>
            <a:r>
              <a:rPr lang="en-US" altLang="zh-CN" b="0" i="0" dirty="0">
                <a:solidFill>
                  <a:srgbClr val="4D4D4D"/>
                </a:solidFill>
                <a:effectLst/>
                <a:latin typeface="-apple-system"/>
              </a:rPr>
              <a:t>CPU</a:t>
            </a:r>
            <a:r>
              <a:rPr lang="zh-CN" altLang="en-US" b="0" i="0" dirty="0">
                <a:solidFill>
                  <a:srgbClr val="4D4D4D"/>
                </a:solidFill>
                <a:effectLst/>
                <a:latin typeface="-apple-system"/>
              </a:rPr>
              <a:t>的脉搏，决定</a:t>
            </a:r>
            <a:r>
              <a:rPr lang="en-US" altLang="zh-CN" dirty="0">
                <a:solidFill>
                  <a:srgbClr val="4D4D4D"/>
                </a:solidFill>
                <a:latin typeface="-apple-system"/>
              </a:rPr>
              <a:t>CPU</a:t>
            </a:r>
            <a:r>
              <a:rPr lang="zh-CN" altLang="en-US" b="0" i="0" dirty="0">
                <a:solidFill>
                  <a:srgbClr val="4D4D4D"/>
                </a:solidFill>
                <a:effectLst/>
                <a:latin typeface="-apple-system"/>
              </a:rPr>
              <a:t>速率，像人的心跳一样。</a:t>
            </a:r>
            <a:endParaRPr lang="en-US" altLang="zh-CN" b="0" i="0" dirty="0">
              <a:solidFill>
                <a:srgbClr val="4D4D4D"/>
              </a:solidFill>
              <a:effectLst/>
              <a:latin typeface="-apple-system"/>
            </a:endParaRPr>
          </a:p>
          <a:p>
            <a:r>
              <a:rPr lang="zh-CN" altLang="en-US" b="0" i="0" dirty="0">
                <a:solidFill>
                  <a:srgbClr val="4D4D4D"/>
                </a:solidFill>
                <a:effectLst/>
                <a:latin typeface="-apple-system"/>
              </a:rPr>
              <a:t>与时序有关的数字电路都需要一个定时系统来支持。</a:t>
            </a:r>
            <a:endParaRPr lang="en-US" altLang="zh-CN" b="0" i="0" dirty="0">
              <a:solidFill>
                <a:srgbClr val="4D4D4D"/>
              </a:solidFill>
              <a:effectLst/>
              <a:latin typeface="-apple-system"/>
            </a:endParaRPr>
          </a:p>
          <a:p>
            <a:r>
              <a:rPr lang="zh-CN" altLang="en-US" b="0" i="0" dirty="0">
                <a:solidFill>
                  <a:srgbClr val="4D4D4D"/>
                </a:solidFill>
                <a:effectLst/>
                <a:latin typeface="-apple-system"/>
              </a:rPr>
              <a:t>每个外设都工作在某一频率的时钟之下</a:t>
            </a:r>
            <a:endParaRPr lang="en-US" altLang="zh-CN" b="0" i="0" dirty="0">
              <a:solidFill>
                <a:srgbClr val="4D4D4D"/>
              </a:solidFill>
              <a:effectLst/>
              <a:latin typeface="-apple-system"/>
            </a:endParaRPr>
          </a:p>
          <a:p>
            <a:endParaRPr lang="zh-CN" altLang="en-US" dirty="0"/>
          </a:p>
        </p:txBody>
      </p:sp>
    </p:spTree>
    <p:extLst>
      <p:ext uri="{BB962C8B-B14F-4D97-AF65-F5344CB8AC3E}">
        <p14:creationId xmlns:p14="http://schemas.microsoft.com/office/powerpoint/2010/main" val="2881576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4884A3-D868-4271-A58A-645C42C08193}"/>
              </a:ext>
            </a:extLst>
          </p:cNvPr>
          <p:cNvSpPr>
            <a:spLocks noGrp="1"/>
          </p:cNvSpPr>
          <p:nvPr>
            <p:ph type="title"/>
          </p:nvPr>
        </p:nvSpPr>
        <p:spPr>
          <a:xfrm>
            <a:off x="1146704" y="246858"/>
            <a:ext cx="3856037" cy="1639884"/>
          </a:xfrm>
        </p:spPr>
        <p:txBody>
          <a:bodyPr/>
          <a:lstStyle/>
          <a:p>
            <a:r>
              <a:rPr lang="en-US" altLang="zh-CN" dirty="0"/>
              <a:t>Stm32</a:t>
            </a:r>
            <a:r>
              <a:rPr lang="zh-CN" altLang="en-US" dirty="0"/>
              <a:t>的时钟系统</a:t>
            </a:r>
          </a:p>
        </p:txBody>
      </p:sp>
      <p:pic>
        <p:nvPicPr>
          <p:cNvPr id="20" name="内容占位符 19">
            <a:extLst>
              <a:ext uri="{FF2B5EF4-FFF2-40B4-BE49-F238E27FC236}">
                <a16:creationId xmlns:a16="http://schemas.microsoft.com/office/drawing/2014/main" id="{E8190B88-05BC-4AA8-8832-D4DC60034AFC}"/>
              </a:ext>
            </a:extLst>
          </p:cNvPr>
          <p:cNvPicPr>
            <a:picLocks noGrp="1" noChangeAspect="1"/>
          </p:cNvPicPr>
          <p:nvPr>
            <p:ph idx="1"/>
          </p:nvPr>
        </p:nvPicPr>
        <p:blipFill>
          <a:blip r:embed="rId2"/>
          <a:stretch>
            <a:fillRect/>
          </a:stretch>
        </p:blipFill>
        <p:spPr>
          <a:xfrm>
            <a:off x="5156200" y="1289206"/>
            <a:ext cx="6970492" cy="4501994"/>
          </a:xfrm>
        </p:spPr>
      </p:pic>
      <p:sp>
        <p:nvSpPr>
          <p:cNvPr id="17" name="文本占位符 16">
            <a:extLst>
              <a:ext uri="{FF2B5EF4-FFF2-40B4-BE49-F238E27FC236}">
                <a16:creationId xmlns:a16="http://schemas.microsoft.com/office/drawing/2014/main" id="{FCA99817-C2C1-4BA4-A74A-B04E0BA12FC1}"/>
              </a:ext>
            </a:extLst>
          </p:cNvPr>
          <p:cNvSpPr>
            <a:spLocks noGrp="1"/>
          </p:cNvSpPr>
          <p:nvPr>
            <p:ph type="body" sz="half" idx="2"/>
          </p:nvPr>
        </p:nvSpPr>
        <p:spPr/>
        <p:txBody>
          <a:bodyPr>
            <a:normAutofit/>
          </a:bodyPr>
          <a:lstStyle/>
          <a:p>
            <a:r>
              <a:rPr lang="en-US" altLang="zh-CN" dirty="0"/>
              <a:t> ** stm32</a:t>
            </a:r>
            <a:r>
              <a:rPr lang="zh-CN" altLang="en-US" dirty="0"/>
              <a:t>有四个时钟源：</a:t>
            </a:r>
            <a:br>
              <a:rPr lang="en-US" altLang="zh-CN" dirty="0"/>
            </a:br>
            <a:r>
              <a:rPr lang="en-US" altLang="zh-CN" dirty="0"/>
              <a:t>       HSE</a:t>
            </a:r>
            <a:r>
              <a:rPr lang="zh-CN" altLang="en-US" dirty="0"/>
              <a:t>：</a:t>
            </a:r>
            <a:r>
              <a:rPr lang="en-US" altLang="zh-CN" dirty="0"/>
              <a:t> </a:t>
            </a:r>
            <a:r>
              <a:rPr lang="zh-CN" altLang="en-US" dirty="0"/>
              <a:t>高速外部时钟</a:t>
            </a:r>
            <a:endParaRPr lang="en-US" altLang="zh-CN" dirty="0"/>
          </a:p>
          <a:p>
            <a:r>
              <a:rPr lang="en-US" altLang="zh-CN" dirty="0"/>
              <a:t>       LSE</a:t>
            </a:r>
            <a:r>
              <a:rPr lang="zh-CN" altLang="en-US" dirty="0"/>
              <a:t>： 低速外部时钟</a:t>
            </a:r>
            <a:endParaRPr lang="en-US" altLang="zh-CN" dirty="0"/>
          </a:p>
          <a:p>
            <a:r>
              <a:rPr lang="en-US" altLang="zh-CN" dirty="0"/>
              <a:t>       HSI</a:t>
            </a:r>
            <a:r>
              <a:rPr lang="zh-CN" altLang="en-US" dirty="0"/>
              <a:t>： 高速内部时钟（</a:t>
            </a:r>
            <a:r>
              <a:rPr lang="en-US" altLang="zh-CN" dirty="0"/>
              <a:t>RC</a:t>
            </a:r>
            <a:r>
              <a:rPr lang="zh-CN" altLang="en-US" dirty="0"/>
              <a:t>）</a:t>
            </a:r>
            <a:endParaRPr lang="en-US" altLang="zh-CN" dirty="0"/>
          </a:p>
          <a:p>
            <a:r>
              <a:rPr lang="en-US" altLang="zh-CN" dirty="0"/>
              <a:t>       LSI</a:t>
            </a:r>
            <a:r>
              <a:rPr lang="zh-CN" altLang="en-US" dirty="0"/>
              <a:t>：  低速内部时钟（</a:t>
            </a:r>
            <a:r>
              <a:rPr lang="en-US" altLang="zh-CN" dirty="0"/>
              <a:t>RC</a:t>
            </a:r>
            <a:r>
              <a:rPr lang="zh-CN" altLang="en-US" dirty="0"/>
              <a:t>）</a:t>
            </a:r>
            <a:endParaRPr lang="en-US" altLang="zh-CN" dirty="0"/>
          </a:p>
          <a:p>
            <a:pPr marL="285750" indent="-285750">
              <a:buFont typeface="Arial" panose="020B0604020202020204" pitchFamily="34" charset="0"/>
              <a:buChar char="•"/>
            </a:pPr>
            <a:r>
              <a:rPr lang="zh-CN" altLang="en-US" dirty="0"/>
              <a:t>通过在时钟树中配置时钟源的选择和倍频分频系数即可配置系统时钟频率和外设频率</a:t>
            </a:r>
            <a:endParaRPr lang="en-US" altLang="zh-CN" dirty="0"/>
          </a:p>
          <a:p>
            <a:pPr marL="285750" indent="-285750">
              <a:buFont typeface="Arial" panose="020B0604020202020204" pitchFamily="34" charset="0"/>
              <a:buChar char="•"/>
            </a:pPr>
            <a:r>
              <a:rPr lang="zh-CN" altLang="en-US" dirty="0"/>
              <a:t>（关键是要知道时钟树怎么配）</a:t>
            </a:r>
            <a:endParaRPr lang="en-US" altLang="zh-CN" dirty="0"/>
          </a:p>
        </p:txBody>
      </p:sp>
    </p:spTree>
    <p:extLst>
      <p:ext uri="{BB962C8B-B14F-4D97-AF65-F5344CB8AC3E}">
        <p14:creationId xmlns:p14="http://schemas.microsoft.com/office/powerpoint/2010/main" val="2329098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10FBE7-8D2B-4430-99FC-21802FF0D31A}"/>
              </a:ext>
            </a:extLst>
          </p:cNvPr>
          <p:cNvSpPr>
            <a:spLocks noGrp="1"/>
          </p:cNvSpPr>
          <p:nvPr>
            <p:ph type="title"/>
          </p:nvPr>
        </p:nvSpPr>
        <p:spPr/>
        <p:txBody>
          <a:bodyPr/>
          <a:lstStyle/>
          <a:p>
            <a:r>
              <a:rPr lang="en-US" altLang="zh-CN" dirty="0"/>
              <a:t>HSE(High Speed External clock)</a:t>
            </a:r>
            <a:endParaRPr lang="zh-CN" altLang="en-US" dirty="0"/>
          </a:p>
        </p:txBody>
      </p:sp>
      <p:pic>
        <p:nvPicPr>
          <p:cNvPr id="6" name="内容占位符 5">
            <a:extLst>
              <a:ext uri="{FF2B5EF4-FFF2-40B4-BE49-F238E27FC236}">
                <a16:creationId xmlns:a16="http://schemas.microsoft.com/office/drawing/2014/main" id="{8C8A58E5-E6D9-4620-B49C-40682FF55DA7}"/>
              </a:ext>
            </a:extLst>
          </p:cNvPr>
          <p:cNvPicPr>
            <a:picLocks noGrp="1" noChangeAspect="1"/>
          </p:cNvPicPr>
          <p:nvPr>
            <p:ph idx="1"/>
          </p:nvPr>
        </p:nvPicPr>
        <p:blipFill>
          <a:blip r:embed="rId2"/>
          <a:stretch>
            <a:fillRect/>
          </a:stretch>
        </p:blipFill>
        <p:spPr>
          <a:xfrm>
            <a:off x="5156200" y="983327"/>
            <a:ext cx="5891213" cy="4416683"/>
          </a:xfrm>
        </p:spPr>
      </p:pic>
      <p:sp>
        <p:nvSpPr>
          <p:cNvPr id="4" name="文本占位符 3">
            <a:extLst>
              <a:ext uri="{FF2B5EF4-FFF2-40B4-BE49-F238E27FC236}">
                <a16:creationId xmlns:a16="http://schemas.microsoft.com/office/drawing/2014/main" id="{364BA0D6-AF73-435A-BC97-C157D47DBCB6}"/>
              </a:ext>
            </a:extLst>
          </p:cNvPr>
          <p:cNvSpPr>
            <a:spLocks noGrp="1"/>
          </p:cNvSpPr>
          <p:nvPr>
            <p:ph type="body" sz="half" idx="2"/>
          </p:nvPr>
        </p:nvSpPr>
        <p:spPr/>
        <p:txBody>
          <a:bodyPr/>
          <a:lstStyle/>
          <a:p>
            <a:r>
              <a:rPr lang="zh-CN" altLang="en-US" dirty="0"/>
              <a:t>我们的主频接的时钟源就是高速外部时钟，它是板子上集成的石英晶振，配置时钟树时应该提前查好其对应的频率并填入相应位置。</a:t>
            </a:r>
            <a:endParaRPr lang="en-US" altLang="zh-CN" dirty="0"/>
          </a:p>
          <a:p>
            <a:r>
              <a:rPr lang="en-US" altLang="zh-CN" dirty="0"/>
              <a:t>HSE</a:t>
            </a:r>
            <a:r>
              <a:rPr lang="zh-CN" altLang="en-US" dirty="0"/>
              <a:t>与</a:t>
            </a:r>
            <a:r>
              <a:rPr lang="en-US" altLang="zh-CN" dirty="0"/>
              <a:t>HIS</a:t>
            </a:r>
            <a:r>
              <a:rPr lang="zh-CN" altLang="en-US" dirty="0"/>
              <a:t>频率是一样的，但是外部时钟接的是石英晶振，比内部的</a:t>
            </a:r>
            <a:r>
              <a:rPr lang="en-US" altLang="zh-CN" dirty="0"/>
              <a:t>RC</a:t>
            </a:r>
            <a:r>
              <a:rPr lang="zh-CN" altLang="en-US" dirty="0"/>
              <a:t>震荡电路频率更为稳定，所以我们一般选择</a:t>
            </a:r>
            <a:r>
              <a:rPr lang="en-US" altLang="zh-CN" dirty="0"/>
              <a:t>HSE</a:t>
            </a:r>
            <a:endParaRPr lang="zh-CN" altLang="en-US" dirty="0"/>
          </a:p>
        </p:txBody>
      </p:sp>
    </p:spTree>
    <p:extLst>
      <p:ext uri="{BB962C8B-B14F-4D97-AF65-F5344CB8AC3E}">
        <p14:creationId xmlns:p14="http://schemas.microsoft.com/office/powerpoint/2010/main" val="1467014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C8C238-A714-4AA5-8DA0-E857B948396F}"/>
              </a:ext>
            </a:extLst>
          </p:cNvPr>
          <p:cNvSpPr>
            <a:spLocks noGrp="1"/>
          </p:cNvSpPr>
          <p:nvPr>
            <p:ph type="title"/>
          </p:nvPr>
        </p:nvSpPr>
        <p:spPr/>
        <p:txBody>
          <a:bodyPr/>
          <a:lstStyle/>
          <a:p>
            <a:r>
              <a:rPr lang="en-US" altLang="zh-CN" dirty="0"/>
              <a:t>TIM</a:t>
            </a:r>
            <a:r>
              <a:rPr lang="zh-CN" altLang="en-US" dirty="0"/>
              <a:t>外设</a:t>
            </a:r>
          </a:p>
        </p:txBody>
      </p:sp>
      <p:sp>
        <p:nvSpPr>
          <p:cNvPr id="3" name="文本占位符 2">
            <a:extLst>
              <a:ext uri="{FF2B5EF4-FFF2-40B4-BE49-F238E27FC236}">
                <a16:creationId xmlns:a16="http://schemas.microsoft.com/office/drawing/2014/main" id="{E49BCD66-ACB8-4D91-AAAA-1ADC7011B32E}"/>
              </a:ext>
            </a:extLst>
          </p:cNvPr>
          <p:cNvSpPr>
            <a:spLocks noGrp="1"/>
          </p:cNvSpPr>
          <p:nvPr>
            <p:ph type="body" idx="1"/>
          </p:nvPr>
        </p:nvSpPr>
        <p:spPr/>
        <p:txBody>
          <a:bodyPr/>
          <a:lstStyle/>
          <a:p>
            <a:r>
              <a:rPr lang="zh-CN" altLang="en-US" dirty="0"/>
              <a:t>一个专门用来计数与定时的外设</a:t>
            </a:r>
          </a:p>
        </p:txBody>
      </p:sp>
    </p:spTree>
    <p:extLst>
      <p:ext uri="{BB962C8B-B14F-4D97-AF65-F5344CB8AC3E}">
        <p14:creationId xmlns:p14="http://schemas.microsoft.com/office/powerpoint/2010/main" val="3591988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7EA3B3-D3CE-4EBC-B352-2E0413C846FD}"/>
              </a:ext>
            </a:extLst>
          </p:cNvPr>
          <p:cNvSpPr>
            <a:spLocks noGrp="1"/>
          </p:cNvSpPr>
          <p:nvPr>
            <p:ph type="title"/>
          </p:nvPr>
        </p:nvSpPr>
        <p:spPr/>
        <p:txBody>
          <a:bodyPr/>
          <a:lstStyle/>
          <a:p>
            <a:r>
              <a:rPr lang="zh-CN" altLang="en-US" dirty="0"/>
              <a:t>什么是</a:t>
            </a:r>
            <a:r>
              <a:rPr lang="en-US" altLang="zh-CN" dirty="0"/>
              <a:t>TIM</a:t>
            </a:r>
            <a:endParaRPr lang="zh-CN" altLang="en-US" dirty="0"/>
          </a:p>
        </p:txBody>
      </p:sp>
      <p:sp>
        <p:nvSpPr>
          <p:cNvPr id="3" name="内容占位符 2">
            <a:extLst>
              <a:ext uri="{FF2B5EF4-FFF2-40B4-BE49-F238E27FC236}">
                <a16:creationId xmlns:a16="http://schemas.microsoft.com/office/drawing/2014/main" id="{861E7749-1C8B-4192-8CD2-0EC83C9C83DB}"/>
              </a:ext>
            </a:extLst>
          </p:cNvPr>
          <p:cNvSpPr>
            <a:spLocks noGrp="1"/>
          </p:cNvSpPr>
          <p:nvPr>
            <p:ph idx="1"/>
          </p:nvPr>
        </p:nvSpPr>
        <p:spPr/>
        <p:txBody>
          <a:bodyPr/>
          <a:lstStyle/>
          <a:p>
            <a:r>
              <a:rPr lang="en-US" altLang="zh-CN" dirty="0"/>
              <a:t>TIM</a:t>
            </a:r>
            <a:r>
              <a:rPr lang="zh-CN" altLang="en-US" dirty="0"/>
              <a:t>正如其名，是一个定时器。虽然把它和时钟树放在一起讲，但它们其实不是一个概念。时钟树控制着整个系统的时钟频率，而</a:t>
            </a:r>
            <a:r>
              <a:rPr lang="en-US" altLang="zh-CN" dirty="0"/>
              <a:t>TIM</a:t>
            </a:r>
            <a:r>
              <a:rPr lang="zh-CN" altLang="en-US" dirty="0"/>
              <a:t>是在时钟树下分出来的一个频率下计数的外设。定时器就是一个计数器。</a:t>
            </a:r>
            <a:endParaRPr lang="en-US" altLang="zh-CN" dirty="0"/>
          </a:p>
          <a:p>
            <a:r>
              <a:rPr lang="en-US" altLang="zh-CN" dirty="0"/>
              <a:t>stm32</a:t>
            </a:r>
            <a:r>
              <a:rPr lang="zh-CN" altLang="en-US" dirty="0"/>
              <a:t>的定时器分为基本定时器，通用定时器和高级定时器，</a:t>
            </a:r>
            <a:r>
              <a:rPr lang="en-US" altLang="zh-CN" dirty="0"/>
              <a:t>c8t6</a:t>
            </a:r>
            <a:r>
              <a:rPr lang="zh-CN" altLang="en-US" dirty="0"/>
              <a:t>有一个高级定时器和三个通用定时器</a:t>
            </a:r>
            <a:endParaRPr lang="en-US" altLang="zh-CN" dirty="0"/>
          </a:p>
          <a:p>
            <a:endParaRPr lang="zh-CN" altLang="en-US" dirty="0"/>
          </a:p>
        </p:txBody>
      </p:sp>
    </p:spTree>
    <p:extLst>
      <p:ext uri="{BB962C8B-B14F-4D97-AF65-F5344CB8AC3E}">
        <p14:creationId xmlns:p14="http://schemas.microsoft.com/office/powerpoint/2010/main" val="1920965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29C8BC-56F2-4D97-8B60-DB4C1A827AAA}"/>
              </a:ext>
            </a:extLst>
          </p:cNvPr>
          <p:cNvSpPr>
            <a:spLocks noGrp="1"/>
          </p:cNvSpPr>
          <p:nvPr>
            <p:ph type="title"/>
          </p:nvPr>
        </p:nvSpPr>
        <p:spPr>
          <a:xfrm>
            <a:off x="773278" y="-261257"/>
            <a:ext cx="9905998" cy="1478570"/>
          </a:xfrm>
        </p:spPr>
        <p:txBody>
          <a:bodyPr/>
          <a:lstStyle/>
          <a:p>
            <a:r>
              <a:rPr lang="en-US" altLang="zh-CN" dirty="0"/>
              <a:t>TIM</a:t>
            </a:r>
            <a:r>
              <a:rPr lang="zh-CN" altLang="en-US" dirty="0"/>
              <a:t>的结构</a:t>
            </a:r>
          </a:p>
        </p:txBody>
      </p:sp>
      <p:sp>
        <p:nvSpPr>
          <p:cNvPr id="3" name="内容占位符 2">
            <a:extLst>
              <a:ext uri="{FF2B5EF4-FFF2-40B4-BE49-F238E27FC236}">
                <a16:creationId xmlns:a16="http://schemas.microsoft.com/office/drawing/2014/main" id="{AC9FCB0B-9B82-4B05-8C46-9184C5E4E5CF}"/>
              </a:ext>
            </a:extLst>
          </p:cNvPr>
          <p:cNvSpPr>
            <a:spLocks noGrp="1"/>
          </p:cNvSpPr>
          <p:nvPr>
            <p:ph idx="1"/>
          </p:nvPr>
        </p:nvSpPr>
        <p:spPr>
          <a:xfrm>
            <a:off x="612962" y="749681"/>
            <a:ext cx="11579037" cy="3979073"/>
          </a:xfrm>
        </p:spPr>
        <p:txBody>
          <a:bodyPr/>
          <a:lstStyle/>
          <a:p>
            <a:r>
              <a:rPr lang="zh-CN" altLang="en-US" sz="1800" dirty="0"/>
              <a:t>定时器最核心最基本的结构是时基单元，基本定时器只有时基单元</a:t>
            </a:r>
            <a:endParaRPr lang="en-US" altLang="zh-CN" sz="1800" dirty="0"/>
          </a:p>
          <a:p>
            <a:r>
              <a:rPr lang="zh-CN" altLang="en-US" sz="1800" dirty="0"/>
              <a:t>时钟源输出的是方波脉冲，每一个经分频后的脉冲进来就使得</a:t>
            </a:r>
            <a:r>
              <a:rPr lang="en-US" altLang="zh-CN" sz="1800" dirty="0"/>
              <a:t>CNT</a:t>
            </a:r>
            <a:r>
              <a:rPr lang="zh-CN" altLang="en-US" sz="1800" dirty="0"/>
              <a:t>寄存器自增，</a:t>
            </a:r>
            <a:r>
              <a:rPr lang="en-US" altLang="zh-CN" sz="1800" dirty="0"/>
              <a:t>CNT</a:t>
            </a:r>
            <a:r>
              <a:rPr lang="zh-CN" altLang="en-US" sz="1800" dirty="0"/>
              <a:t>增满了（到达</a:t>
            </a:r>
            <a:r>
              <a:rPr lang="en-US" altLang="zh-CN" sz="1800" dirty="0"/>
              <a:t>ARR</a:t>
            </a:r>
            <a:r>
              <a:rPr lang="zh-CN" altLang="en-US" sz="1800" dirty="0"/>
              <a:t>中的数</a:t>
            </a:r>
            <a:r>
              <a:rPr lang="en-US" altLang="zh-CN" sz="1800" dirty="0"/>
              <a:t>)</a:t>
            </a:r>
            <a:r>
              <a:rPr lang="zh-CN" altLang="en-US" sz="1800" dirty="0"/>
              <a:t>就溢出，自动重装</a:t>
            </a:r>
            <a:endParaRPr lang="en-US" altLang="zh-CN" sz="1800" dirty="0"/>
          </a:p>
          <a:p>
            <a:r>
              <a:rPr lang="zh-CN" altLang="en-US" sz="1800" dirty="0"/>
              <a:t>注意这些寄存器都是</a:t>
            </a:r>
            <a:r>
              <a:rPr lang="en-US" altLang="zh-CN" sz="1800" dirty="0"/>
              <a:t>16</a:t>
            </a:r>
            <a:r>
              <a:rPr lang="zh-CN" altLang="en-US" sz="1800" dirty="0"/>
              <a:t>位的，范围</a:t>
            </a:r>
            <a:r>
              <a:rPr lang="en-US" altLang="zh-CN" sz="1800" dirty="0"/>
              <a:t>0~65535</a:t>
            </a:r>
          </a:p>
          <a:p>
            <a:endParaRPr lang="en-US" altLang="zh-CN" dirty="0"/>
          </a:p>
          <a:p>
            <a:endParaRPr lang="en-US" altLang="zh-CN" dirty="0"/>
          </a:p>
          <a:p>
            <a:endParaRPr lang="zh-CN" altLang="en-US" dirty="0"/>
          </a:p>
        </p:txBody>
      </p:sp>
      <p:pic>
        <p:nvPicPr>
          <p:cNvPr id="5" name="图片 4">
            <a:extLst>
              <a:ext uri="{FF2B5EF4-FFF2-40B4-BE49-F238E27FC236}">
                <a16:creationId xmlns:a16="http://schemas.microsoft.com/office/drawing/2014/main" id="{B33FED1D-2049-4E1D-BB19-0D3EA46567D9}"/>
              </a:ext>
            </a:extLst>
          </p:cNvPr>
          <p:cNvPicPr>
            <a:picLocks noChangeAspect="1"/>
          </p:cNvPicPr>
          <p:nvPr/>
        </p:nvPicPr>
        <p:blipFill>
          <a:blip r:embed="rId2"/>
          <a:stretch>
            <a:fillRect/>
          </a:stretch>
        </p:blipFill>
        <p:spPr>
          <a:xfrm>
            <a:off x="553584" y="2453882"/>
            <a:ext cx="6488483" cy="4411966"/>
          </a:xfrm>
          <a:prstGeom prst="rect">
            <a:avLst/>
          </a:prstGeom>
        </p:spPr>
      </p:pic>
    </p:spTree>
    <p:extLst>
      <p:ext uri="{BB962C8B-B14F-4D97-AF65-F5344CB8AC3E}">
        <p14:creationId xmlns:p14="http://schemas.microsoft.com/office/powerpoint/2010/main" val="37433612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电路">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41967130_TF45165253" id="{F6C01F51-51A4-4EAE-A2CE-A36F760B6F17}" vid="{4AEB9559-6C8D-4F6D-981F-E2A4015F64F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www.w3.org/XML/1998/namespace"/>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16c05727-aa75-4e4a-9b5f-8a80a1165891"/>
    <ds:schemaRef ds:uri="http://purl.org/dc/dcmitype/"/>
    <ds:schemaRef ds:uri="71af3243-3dd4-4a8d-8c0d-dd76da1f02a5"/>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电路设计</Template>
  <TotalTime>333</TotalTime>
  <Words>1498</Words>
  <Application>Microsoft Office PowerPoint</Application>
  <PresentationFormat>宽屏</PresentationFormat>
  <Paragraphs>120</Paragraphs>
  <Slides>28</Slides>
  <Notes>2</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28</vt:i4>
      </vt:variant>
    </vt:vector>
  </HeadingPairs>
  <TitlesOfParts>
    <vt:vector size="32" baseType="lpstr">
      <vt:lpstr>-apple-system</vt:lpstr>
      <vt:lpstr>Microsoft YaHei UI</vt:lpstr>
      <vt:lpstr>Arial</vt:lpstr>
      <vt:lpstr>电路</vt:lpstr>
      <vt:lpstr>TIM外设</vt:lpstr>
      <vt:lpstr>本节课重点</vt:lpstr>
      <vt:lpstr>认识stm32的时钟系统</vt:lpstr>
      <vt:lpstr>时钟在单片机中的作用</vt:lpstr>
      <vt:lpstr>Stm32的时钟系统</vt:lpstr>
      <vt:lpstr>HSE(High Speed External clock)</vt:lpstr>
      <vt:lpstr>TIM外设</vt:lpstr>
      <vt:lpstr>什么是TIM</vt:lpstr>
      <vt:lpstr>TIM的结构</vt:lpstr>
      <vt:lpstr>配置时基单元</vt:lpstr>
      <vt:lpstr>PowerPoint 演示文稿</vt:lpstr>
      <vt:lpstr>手搓一个微秒定时器</vt:lpstr>
      <vt:lpstr>动手试试叭</vt:lpstr>
      <vt:lpstr>定时器的更新中断</vt:lpstr>
      <vt:lpstr>定时器的更新中断</vt:lpstr>
      <vt:lpstr>使能更新中断</vt:lpstr>
      <vt:lpstr>关于更新中断的函数/宏定义</vt:lpstr>
      <vt:lpstr>TIM的外围结构</vt:lpstr>
      <vt:lpstr>什么是PWM</vt:lpstr>
      <vt:lpstr>PowerPoint 演示文稿</vt:lpstr>
      <vt:lpstr>PWM的三个参数</vt:lpstr>
      <vt:lpstr>Pwm频率与占空比的计算</vt:lpstr>
      <vt:lpstr>使用pwm点亮呼吸灯</vt:lpstr>
      <vt:lpstr>配置PWM</vt:lpstr>
      <vt:lpstr>函数/宏定义</vt:lpstr>
      <vt:lpstr>请大家思考一下如何实现用PWM点亮呼吸灯叭！</vt:lpstr>
      <vt:lpstr>TIPS</vt:lpstr>
      <vt:lpstr>Dk作业3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TIM外设</dc:title>
  <dc:creator>zyt的脑 聪明的</dc:creator>
  <cp:lastModifiedBy>zyt的脑 聪明的</cp:lastModifiedBy>
  <cp:revision>22</cp:revision>
  <dcterms:created xsi:type="dcterms:W3CDTF">2024-10-04T05:46:37Z</dcterms:created>
  <dcterms:modified xsi:type="dcterms:W3CDTF">2024-10-07T06:15:34Z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